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media/image97.png" ContentType="image/png"/>
  <Override PartName="/ppt/media/image96.png" ContentType="image/png"/>
  <Override PartName="/ppt/media/image95.png" ContentType="image/png"/>
  <Override PartName="/ppt/media/image94.png" ContentType="image/png"/>
  <Override PartName="/ppt/media/image93.png" ContentType="image/png"/>
  <Override PartName="/ppt/media/image92.png" ContentType="image/png"/>
  <Override PartName="/ppt/media/image91.png" ContentType="image/png"/>
  <Override PartName="/ppt/media/image90.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84.png" ContentType="image/png"/>
  <Override PartName="/ppt/media/image3.png" ContentType="image/png"/>
  <Override PartName="/ppt/media/image87.png" ContentType="image/png"/>
  <Override PartName="/ppt/media/image6.png" ContentType="image/png"/>
  <Override PartName="/ppt/media/image61.png" ContentType="image/png"/>
  <Override PartName="/ppt/media/image89.png" ContentType="image/png"/>
  <Override PartName="/ppt/media/image8.png" ContentType="image/png"/>
  <Override PartName="/ppt/media/image63.png" ContentType="image/png"/>
  <Override PartName="/ppt/media/image88.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2.jpeg" ContentType="image/jpeg"/>
  <Override PartName="/ppt/media/image18.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3.png" ContentType="image/png"/>
  <Override PartName="/ppt/media/image38.png" ContentType="image/png"/>
  <Override PartName="/ppt/media/image14.png" ContentType="image/png"/>
  <Override PartName="/ppt/media/image39.png" ContentType="image/png"/>
  <Override PartName="/ppt/media/image15.png" ContentType="image/png"/>
  <Override PartName="/ppt/media/image16.png" ContentType="image/png"/>
  <Override PartName="/ppt/media/image37.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72.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756000" y="5078520"/>
            <a:ext cx="6047640" cy="4811040"/>
          </a:xfrm>
          <a:prstGeom prst="rect">
            <a:avLst/>
          </a:prstGeom>
        </p:spPr>
        <p:txBody>
          <a:bodyPr lIns="0" rIns="0" tIns="0" bIns="0"/>
          <a:p>
            <a:r>
              <a:rPr b="0" lang="fr-FR" sz="2000" spc="-1" strike="noStrike">
                <a:solidFill>
                  <a:srgbClr val="000000"/>
                </a:solidFill>
                <a:uFill>
                  <a:solidFill>
                    <a:srgbClr val="ffffff"/>
                  </a:solidFill>
                </a:uFill>
                <a:latin typeface="Arial"/>
              </a:rPr>
              <a:t>Cliquez pour modifier le format des notes</a:t>
            </a:r>
            <a:endParaRPr b="0" lang="fr-FR" sz="2000" spc="-1" strike="noStrike">
              <a:solidFill>
                <a:srgbClr val="000000"/>
              </a:solidFill>
              <a:uFill>
                <a:solidFill>
                  <a:srgbClr val="ffffff"/>
                </a:solidFill>
              </a:uFill>
              <a:latin typeface="Arial"/>
            </a:endParaRPr>
          </a:p>
        </p:txBody>
      </p:sp>
      <p:sp>
        <p:nvSpPr>
          <p:cNvPr id="149" name="PlaceHolder 2"/>
          <p:cNvSpPr>
            <a:spLocks noGrp="1"/>
          </p:cNvSpPr>
          <p:nvPr>
            <p:ph type="hdr"/>
          </p:nvPr>
        </p:nvSpPr>
        <p:spPr>
          <a:xfrm>
            <a:off x="0" y="0"/>
            <a:ext cx="3280680" cy="534240"/>
          </a:xfrm>
          <a:prstGeom prst="rect">
            <a:avLst/>
          </a:prstGeom>
        </p:spPr>
        <p:txBody>
          <a:bodyPr lIns="0" rIns="0" tIns="0" bIns="0"/>
          <a:p>
            <a:r>
              <a:rPr b="0" lang="fr-FR" sz="1400" spc="-1" strike="noStrike">
                <a:solidFill>
                  <a:srgbClr val="000000"/>
                </a:solidFill>
                <a:uFill>
                  <a:solidFill>
                    <a:srgbClr val="ffffff"/>
                  </a:solidFill>
                </a:uFill>
                <a:latin typeface="Times New Roman"/>
              </a:rPr>
              <a:t>&lt;en-tête&gt;</a:t>
            </a:r>
            <a:endParaRPr b="0" lang="fr-FR" sz="1400" spc="-1" strike="noStrike">
              <a:solidFill>
                <a:srgbClr val="000000"/>
              </a:solidFill>
              <a:uFill>
                <a:solidFill>
                  <a:srgbClr val="ffffff"/>
                </a:solidFill>
              </a:uFill>
              <a:latin typeface="Times New Roman"/>
            </a:endParaRPr>
          </a:p>
        </p:txBody>
      </p:sp>
      <p:sp>
        <p:nvSpPr>
          <p:cNvPr id="150" name="PlaceHolder 3"/>
          <p:cNvSpPr>
            <a:spLocks noGrp="1"/>
          </p:cNvSpPr>
          <p:nvPr>
            <p:ph type="dt"/>
          </p:nvPr>
        </p:nvSpPr>
        <p:spPr>
          <a:xfrm>
            <a:off x="4278960" y="0"/>
            <a:ext cx="3280680" cy="534240"/>
          </a:xfrm>
          <a:prstGeom prst="rect">
            <a:avLst/>
          </a:prstGeom>
        </p:spPr>
        <p:txBody>
          <a:bodyPr lIns="0" rIns="0" tIns="0" bIns="0"/>
          <a:p>
            <a:pPr algn="r"/>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151" name="PlaceHolder 4"/>
          <p:cNvSpPr>
            <a:spLocks noGrp="1"/>
          </p:cNvSpPr>
          <p:nvPr>
            <p:ph type="ftr"/>
          </p:nvPr>
        </p:nvSpPr>
        <p:spPr>
          <a:xfrm>
            <a:off x="0" y="10157400"/>
            <a:ext cx="3280680" cy="534240"/>
          </a:xfrm>
          <a:prstGeom prst="rect">
            <a:avLst/>
          </a:prstGeom>
        </p:spPr>
        <p:txBody>
          <a:bodyPr lIns="0" rIns="0" tIns="0" bIns="0" anchor="b"/>
          <a:p>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152" name="PlaceHolder 5"/>
          <p:cNvSpPr>
            <a:spLocks noGrp="1"/>
          </p:cNvSpPr>
          <p:nvPr>
            <p:ph type="sldNum"/>
          </p:nvPr>
        </p:nvSpPr>
        <p:spPr>
          <a:xfrm>
            <a:off x="4278960" y="10157400"/>
            <a:ext cx="3280680" cy="534240"/>
          </a:xfrm>
          <a:prstGeom prst="rect">
            <a:avLst/>
          </a:prstGeom>
        </p:spPr>
        <p:txBody>
          <a:bodyPr lIns="0" rIns="0" tIns="0" bIns="0" anchor="b"/>
          <a:p>
            <a:pPr algn="r"/>
            <a:fld id="{E3CE7783-82E2-4F2F-9104-8B4C67BC804B}"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body"/>
          </p:nvPr>
        </p:nvSpPr>
        <p:spPr>
          <a:xfrm>
            <a:off x="685800" y="4343400"/>
            <a:ext cx="5482800" cy="4111200"/>
          </a:xfrm>
          <a:prstGeom prst="rect">
            <a:avLst/>
          </a:prstGeom>
        </p:spPr>
        <p:txBody>
          <a:bodyPr lIns="0" rIns="0" tIns="0" bIns="0"/>
          <a:p>
            <a:endParaRPr b="0" lang="fr-FR" sz="2000" spc="-1" strike="noStrike">
              <a:solidFill>
                <a:srgbClr val="000000"/>
              </a:solidFill>
              <a:uFill>
                <a:solidFill>
                  <a:srgbClr val="ffffff"/>
                </a:solidFill>
              </a:uFill>
              <a:latin typeface="Arial"/>
            </a:endParaRPr>
          </a:p>
        </p:txBody>
      </p:sp>
      <p:sp>
        <p:nvSpPr>
          <p:cNvPr id="791" name="CustomShape 2"/>
          <p:cNvSpPr/>
          <p:nvPr/>
        </p:nvSpPr>
        <p:spPr>
          <a:xfrm>
            <a:off x="3884760" y="8685360"/>
            <a:ext cx="2968200" cy="453600"/>
          </a:xfrm>
          <a:prstGeom prst="rect">
            <a:avLst/>
          </a:prstGeom>
          <a:noFill/>
          <a:ln>
            <a:noFill/>
          </a:ln>
        </p:spPr>
        <p:style>
          <a:lnRef idx="0"/>
          <a:fillRef idx="0"/>
          <a:effectRef idx="0"/>
          <a:fontRef idx="minor"/>
        </p:style>
      </p:sp>
      <p:sp>
        <p:nvSpPr>
          <p:cNvPr id="792" name="CustomShape 3"/>
          <p:cNvSpPr/>
          <p:nvPr/>
        </p:nvSpPr>
        <p:spPr>
          <a:xfrm>
            <a:off x="0" y="10157400"/>
            <a:ext cx="3277440" cy="53100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b="0" lang="fr-FR" sz="14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756000" y="5078520"/>
            <a:ext cx="6044400" cy="4807800"/>
          </a:xfrm>
          <a:prstGeom prst="rect">
            <a:avLst/>
          </a:prstGeom>
        </p:spPr>
        <p:txBody>
          <a:bodyPr lIns="0" rIns="0" tIns="0" bIns="0"/>
          <a:p>
            <a:endParaRPr b="0" lang="fr-FR" sz="2000" spc="-1" strike="noStrike">
              <a:solidFill>
                <a:srgbClr val="000000"/>
              </a:solidFill>
              <a:uFill>
                <a:solidFill>
                  <a:srgbClr val="ffffff"/>
                </a:solidFill>
              </a:uFill>
              <a:latin typeface="Arial"/>
            </a:endParaRPr>
          </a:p>
        </p:txBody>
      </p:sp>
      <p:sp>
        <p:nvSpPr>
          <p:cNvPr id="794" name="CustomShape 2"/>
          <p:cNvSpPr/>
          <p:nvPr/>
        </p:nvSpPr>
        <p:spPr>
          <a:xfrm>
            <a:off x="4278960" y="10157400"/>
            <a:ext cx="3277440" cy="531000"/>
          </a:xfrm>
          <a:prstGeom prst="rect">
            <a:avLst/>
          </a:prstGeom>
          <a:noFill/>
          <a:ln>
            <a:noFill/>
          </a:ln>
        </p:spPr>
        <p:style>
          <a:lnRef idx="0"/>
          <a:fillRef idx="0"/>
          <a:effectRef idx="0"/>
          <a:fontRef idx="minor"/>
        </p:style>
      </p:sp>
      <p:sp>
        <p:nvSpPr>
          <p:cNvPr id="795" name="CustomShape 3"/>
          <p:cNvSpPr/>
          <p:nvPr/>
        </p:nvSpPr>
        <p:spPr>
          <a:xfrm>
            <a:off x="0" y="10157400"/>
            <a:ext cx="3277440" cy="53100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b="0" lang="fr-FR" sz="14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body"/>
          </p:nvPr>
        </p:nvSpPr>
        <p:spPr>
          <a:xfrm>
            <a:off x="756000" y="5078520"/>
            <a:ext cx="6044400" cy="4807800"/>
          </a:xfrm>
          <a:prstGeom prst="rect">
            <a:avLst/>
          </a:prstGeom>
        </p:spPr>
        <p:txBody>
          <a:bodyPr lIns="0" rIns="0" tIns="0" bIns="0"/>
          <a:p>
            <a:endParaRPr b="0" lang="fr-FR" sz="2000" spc="-1" strike="noStrike">
              <a:solidFill>
                <a:srgbClr val="000000"/>
              </a:solidFill>
              <a:uFill>
                <a:solidFill>
                  <a:srgbClr val="ffffff"/>
                </a:solidFill>
              </a:uFill>
              <a:latin typeface="Arial"/>
            </a:endParaRPr>
          </a:p>
        </p:txBody>
      </p:sp>
      <p:sp>
        <p:nvSpPr>
          <p:cNvPr id="797" name="CustomShape 2"/>
          <p:cNvSpPr/>
          <p:nvPr/>
        </p:nvSpPr>
        <p:spPr>
          <a:xfrm>
            <a:off x="4278960" y="10157400"/>
            <a:ext cx="3277440" cy="531000"/>
          </a:xfrm>
          <a:prstGeom prst="rect">
            <a:avLst/>
          </a:prstGeom>
          <a:noFill/>
          <a:ln>
            <a:noFill/>
          </a:ln>
        </p:spPr>
        <p:style>
          <a:lnRef idx="0"/>
          <a:fillRef idx="0"/>
          <a:effectRef idx="0"/>
          <a:fontRef idx="minor"/>
        </p:style>
      </p:sp>
      <p:sp>
        <p:nvSpPr>
          <p:cNvPr id="798" name="CustomShape 3"/>
          <p:cNvSpPr/>
          <p:nvPr/>
        </p:nvSpPr>
        <p:spPr>
          <a:xfrm>
            <a:off x="0" y="10157400"/>
            <a:ext cx="3277440" cy="53100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b="0" lang="fr-FR" sz="14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pic>
        <p:nvPicPr>
          <p:cNvPr id="38" name="" descr=""/>
          <p:cNvPicPr/>
          <p:nvPr/>
        </p:nvPicPr>
        <p:blipFill>
          <a:blip r:embed="rId2"/>
          <a:stretch/>
        </p:blipFill>
        <p:spPr>
          <a:xfrm>
            <a:off x="2078640" y="1604520"/>
            <a:ext cx="4985640" cy="3977280"/>
          </a:xfrm>
          <a:prstGeom prst="rect">
            <a:avLst/>
          </a:prstGeom>
          <a:ln>
            <a:noFill/>
          </a:ln>
        </p:spPr>
      </p:pic>
      <p:pic>
        <p:nvPicPr>
          <p:cNvPr id="39" name="" descr=""/>
          <p:cNvPicPr/>
          <p:nvPr/>
        </p:nvPicPr>
        <p:blipFill>
          <a:blip r:embed="rId3"/>
          <a:stretch/>
        </p:blipFill>
        <p:spPr>
          <a:xfrm>
            <a:off x="2078640" y="1604520"/>
            <a:ext cx="498564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pic>
        <p:nvPicPr>
          <p:cNvPr id="74" name="" descr=""/>
          <p:cNvPicPr/>
          <p:nvPr/>
        </p:nvPicPr>
        <p:blipFill>
          <a:blip r:embed="rId2"/>
          <a:stretch/>
        </p:blipFill>
        <p:spPr>
          <a:xfrm>
            <a:off x="2078640" y="1604520"/>
            <a:ext cx="4985640" cy="3977280"/>
          </a:xfrm>
          <a:prstGeom prst="rect">
            <a:avLst/>
          </a:prstGeom>
          <a:ln>
            <a:noFill/>
          </a:ln>
        </p:spPr>
      </p:pic>
      <p:pic>
        <p:nvPicPr>
          <p:cNvPr id="75" name="" descr=""/>
          <p:cNvPicPr/>
          <p:nvPr/>
        </p:nvPicPr>
        <p:blipFill>
          <a:blip r:embed="rId3"/>
          <a:stretch/>
        </p:blipFill>
        <p:spPr>
          <a:xfrm>
            <a:off x="2078640" y="1604520"/>
            <a:ext cx="498564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pic>
        <p:nvPicPr>
          <p:cNvPr id="110" name="" descr=""/>
          <p:cNvPicPr/>
          <p:nvPr/>
        </p:nvPicPr>
        <p:blipFill>
          <a:blip r:embed="rId2"/>
          <a:stretch/>
        </p:blipFill>
        <p:spPr>
          <a:xfrm>
            <a:off x="2078640" y="1604520"/>
            <a:ext cx="4985640" cy="3977280"/>
          </a:xfrm>
          <a:prstGeom prst="rect">
            <a:avLst/>
          </a:prstGeom>
          <a:ln>
            <a:noFill/>
          </a:ln>
        </p:spPr>
      </p:pic>
      <p:pic>
        <p:nvPicPr>
          <p:cNvPr id="111" name="" descr=""/>
          <p:cNvPicPr/>
          <p:nvPr/>
        </p:nvPicPr>
        <p:blipFill>
          <a:blip r:embed="rId3"/>
          <a:stretch/>
        </p:blipFill>
        <p:spPr>
          <a:xfrm>
            <a:off x="2078640" y="1604520"/>
            <a:ext cx="498564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3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3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3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42"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44"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45" name="PlaceHolder 3"/>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pic>
        <p:nvPicPr>
          <p:cNvPr id="146" name="" descr=""/>
          <p:cNvPicPr/>
          <p:nvPr/>
        </p:nvPicPr>
        <p:blipFill>
          <a:blip r:embed="rId2"/>
          <a:stretch/>
        </p:blipFill>
        <p:spPr>
          <a:xfrm>
            <a:off x="2078640" y="1604520"/>
            <a:ext cx="4985640" cy="3977280"/>
          </a:xfrm>
          <a:prstGeom prst="rect">
            <a:avLst/>
          </a:prstGeom>
          <a:ln>
            <a:noFill/>
          </a:ln>
        </p:spPr>
      </p:pic>
      <p:pic>
        <p:nvPicPr>
          <p:cNvPr id="147" name="" descr=""/>
          <p:cNvPicPr/>
          <p:nvPr/>
        </p:nvPicPr>
        <p:blipFill>
          <a:blip r:embed="rId3"/>
          <a:stretch/>
        </p:blipFill>
        <p:spPr>
          <a:xfrm>
            <a:off x="2078640" y="1604520"/>
            <a:ext cx="4985640" cy="397728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19680" cy="17568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7120" cy="717120"/>
          </a:xfrm>
          <a:prstGeom prst="rect">
            <a:avLst/>
          </a:prstGeom>
          <a:ln>
            <a:noFill/>
          </a:ln>
        </p:spPr>
      </p:pic>
      <p:sp>
        <p:nvSpPr>
          <p:cNvPr id="2" name="CustomShape 2"/>
          <p:cNvSpPr/>
          <p:nvPr/>
        </p:nvSpPr>
        <p:spPr>
          <a:xfrm>
            <a:off x="360360" y="1295280"/>
            <a:ext cx="8419680" cy="44604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6400" cy="118548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rIns="0" tIns="0" bIns="0" anchor="ctr"/>
          <a:p>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827640" y="2637000"/>
            <a:ext cx="7556040" cy="125640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a:solidFill>
                  <a:srgbClr val="ffffff"/>
                </a:solidFill>
                <a:uFill>
                  <a:solidFill>
                    <a:srgbClr val="ffffff"/>
                  </a:solidFill>
                </a:uFill>
                <a:latin typeface="Times New Roman"/>
                <a:ea typeface="DejaVu Sans"/>
              </a:rPr>
              <a:t>Guide de formation au logiciel Altaïr</a:t>
            </a:r>
            <a:endParaRPr b="0" lang="fr-FR" sz="2400" spc="-1" strike="noStrike">
              <a:solidFill>
                <a:srgbClr val="000000"/>
              </a:solidFill>
              <a:uFill>
                <a:solidFill>
                  <a:srgbClr val="ffffff"/>
                </a:solidFill>
              </a:uFill>
              <a:latin typeface="Arial"/>
            </a:endParaRPr>
          </a:p>
          <a:p>
            <a:pPr algn="ctr">
              <a:lnSpc>
                <a:spcPct val="100000"/>
              </a:lnSpc>
            </a:pPr>
            <a:r>
              <a:rPr b="0" lang="fr-FR" sz="1600" spc="-1" strike="noStrike">
                <a:solidFill>
                  <a:srgbClr val="ffffff"/>
                </a:solidFill>
                <a:uFill>
                  <a:solidFill>
                    <a:srgbClr val="ffffff"/>
                  </a:solidFill>
                </a:uFill>
                <a:latin typeface="Times New Roman"/>
                <a:ea typeface="DejaVu Sans"/>
              </a:rPr>
              <a:t>Analyse des Lignes de Traitement, des Attributions Indemnitaires et Rémunérations diverses</a:t>
            </a:r>
            <a:endParaRPr b="0" lang="fr-FR" sz="1600" spc="-1" strike="noStrike">
              <a:solidFill>
                <a:srgbClr val="000000"/>
              </a:solidFill>
              <a:uFill>
                <a:solidFill>
                  <a:srgbClr val="ffffff"/>
                </a:solidFill>
              </a:uFill>
              <a:latin typeface="Arial"/>
            </a:endParaRPr>
          </a:p>
          <a:p>
            <a:pPr algn="ctr">
              <a:lnSpc>
                <a:spcPct val="100000"/>
              </a:lnSpc>
            </a:pPr>
            <a:endParaRPr b="0" lang="fr-FR" sz="1600" spc="-1" strike="noStrike">
              <a:solidFill>
                <a:srgbClr val="000000"/>
              </a:solidFill>
              <a:uFill>
                <a:solidFill>
                  <a:srgbClr val="ffffff"/>
                </a:solidFill>
              </a:uFill>
              <a:latin typeface="Arial"/>
            </a:endParaRPr>
          </a:p>
          <a:p>
            <a:pPr algn="ctr">
              <a:lnSpc>
                <a:spcPct val="100000"/>
              </a:lnSpc>
            </a:pPr>
            <a:endParaRPr b="0" lang="fr-FR" sz="1600" spc="-1" strike="noStrike">
              <a:solidFill>
                <a:srgbClr val="000000"/>
              </a:solidFill>
              <a:uFill>
                <a:solidFill>
                  <a:srgbClr val="ffffff"/>
                </a:solidFill>
              </a:uFill>
              <a:latin typeface="Arial"/>
            </a:endParaRPr>
          </a:p>
          <a:p>
            <a:pPr algn="ctr">
              <a:lnSpc>
                <a:spcPct val="100000"/>
              </a:lnSpc>
            </a:pPr>
            <a:r>
              <a:rPr b="0" lang="fr-FR" sz="2400" spc="-1" strike="noStrike">
                <a:solidFill>
                  <a:srgbClr val="ffffff"/>
                </a:solidFill>
                <a:uFill>
                  <a:solidFill>
                    <a:srgbClr val="ffffff"/>
                  </a:solidFill>
                </a:uFill>
                <a:latin typeface="Times New Roman"/>
                <a:ea typeface="DejaVu Sans"/>
              </a:rPr>
              <a:t>L’EXTRACTION DES DONNÉES DE LA PAYE</a:t>
            </a:r>
            <a:endParaRPr b="0" lang="fr-FR" sz="2400" spc="-1" strike="noStrike">
              <a:solidFill>
                <a:srgbClr val="000000"/>
              </a:solidFill>
              <a:uFill>
                <a:solidFill>
                  <a:srgbClr val="ffffff"/>
                </a:solidFill>
              </a:uFill>
              <a:latin typeface="Arial"/>
            </a:endParaRPr>
          </a:p>
        </p:txBody>
      </p:sp>
      <p:sp>
        <p:nvSpPr>
          <p:cNvPr id="154" name="CustomShape 2"/>
          <p:cNvSpPr/>
          <p:nvPr/>
        </p:nvSpPr>
        <p:spPr>
          <a:xfrm>
            <a:off x="359640" y="3895200"/>
            <a:ext cx="8421480" cy="172620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solidFill>
                <a:srgbClr val="000000"/>
              </a:solidFill>
              <a:uFill>
                <a:solidFill>
                  <a:srgbClr val="ffffff"/>
                </a:solidFill>
              </a:uFill>
              <a:latin typeface="Arial"/>
            </a:endParaRPr>
          </a:p>
          <a:p>
            <a:pPr algn="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i="1" lang="fr-FR" sz="2000" spc="-1" strike="noStrike">
                <a:solidFill>
                  <a:srgbClr val="ffffff"/>
                </a:solidFill>
                <a:uFill>
                  <a:solidFill>
                    <a:srgbClr val="ffffff"/>
                  </a:solidFill>
                </a:uFill>
                <a:latin typeface="Times New Roman"/>
                <a:ea typeface="DejaVu Sans"/>
              </a:rPr>
              <a:t>Réalisé par Vitalia Le Boudec </a:t>
            </a:r>
            <a:endParaRPr b="0" lang="fr-FR" sz="2000" spc="-1" strike="noStrike">
              <a:solidFill>
                <a:srgbClr val="000000"/>
              </a:solidFill>
              <a:uFill>
                <a:solidFill>
                  <a:srgbClr val="ffffff"/>
                </a:solidFill>
              </a:uFill>
              <a:latin typeface="Arial"/>
            </a:endParaRPr>
          </a:p>
          <a:p>
            <a:pPr algn="ctr">
              <a:lnSpc>
                <a:spcPct val="100000"/>
              </a:lnSpc>
            </a:pPr>
            <a:r>
              <a:rPr b="0" i="1" lang="fr-FR" sz="2000" spc="-1" strike="noStrike">
                <a:solidFill>
                  <a:srgbClr val="ffffff"/>
                </a:solidFill>
                <a:uFill>
                  <a:solidFill>
                    <a:srgbClr val="ffffff"/>
                  </a:solidFill>
                </a:uFill>
                <a:latin typeface="Times New Roman"/>
                <a:ea typeface="DejaVu Sans"/>
              </a:rPr>
              <a:t>et Fabrice Nicol</a:t>
            </a:r>
            <a:endParaRPr b="0" lang="fr-FR" sz="2000" spc="-1" strike="noStrike">
              <a:solidFill>
                <a:srgbClr val="000000"/>
              </a:solidFill>
              <a:uFill>
                <a:solidFill>
                  <a:srgbClr val="ffffff"/>
                </a:solidFill>
              </a:uFill>
              <a:latin typeface="Arial"/>
            </a:endParaRPr>
          </a:p>
          <a:p>
            <a:pPr algn="ctr">
              <a:lnSpc>
                <a:spcPct val="100000"/>
              </a:lnSpc>
            </a:pPr>
            <a:endParaRPr b="0" lang="fr-FR" sz="2000" spc="-1" strike="noStrike">
              <a:solidFill>
                <a:srgbClr val="000000"/>
              </a:solidFill>
              <a:uFill>
                <a:solidFill>
                  <a:srgbClr val="ffffff"/>
                </a:solidFill>
              </a:uFill>
              <a:latin typeface="Arial"/>
            </a:endParaRPr>
          </a:p>
          <a:p>
            <a:pPr algn="ctr">
              <a:lnSpc>
                <a:spcPct val="100000"/>
              </a:lnSpc>
            </a:pPr>
            <a:r>
              <a:rPr b="0" i="1" lang="fr-FR" sz="1600" spc="-1" strike="noStrike">
                <a:solidFill>
                  <a:srgbClr val="ffffff"/>
                </a:solidFill>
                <a:uFill>
                  <a:solidFill>
                    <a:srgbClr val="ffffff"/>
                  </a:solidFill>
                </a:uFill>
                <a:latin typeface="Times New Roman"/>
                <a:ea typeface="DejaVu Sans"/>
              </a:rPr>
              <a:t>Actualisé au 24 mars 2017</a:t>
            </a:r>
            <a:r>
              <a:rPr b="0" i="1" lang="fr-FR" sz="2000" spc="-1" strike="noStrike">
                <a:solidFill>
                  <a:srgbClr val="ffffff"/>
                </a:solidFill>
                <a:uFill>
                  <a:solidFill>
                    <a:srgbClr val="ffffff"/>
                  </a:solidFill>
                </a:uFill>
                <a:latin typeface="Times New Roman"/>
                <a:ea typeface="DejaVu Sans"/>
              </a:rPr>
              <a:t> </a:t>
            </a:r>
            <a:endParaRPr b="0" lang="fr-FR" sz="20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7883640" y="6321600"/>
            <a:ext cx="896400" cy="175680"/>
          </a:xfrm>
          <a:prstGeom prst="rect">
            <a:avLst/>
          </a:prstGeom>
          <a:noFill/>
          <a:ln>
            <a:noFill/>
          </a:ln>
        </p:spPr>
        <p:style>
          <a:lnRef idx="0"/>
          <a:fillRef idx="0"/>
          <a:effectRef idx="0"/>
          <a:fontRef idx="minor"/>
        </p:style>
      </p:sp>
      <p:sp>
        <p:nvSpPr>
          <p:cNvPr id="211" name="CustomShape 2"/>
          <p:cNvSpPr/>
          <p:nvPr/>
        </p:nvSpPr>
        <p:spPr>
          <a:xfrm>
            <a:off x="0" y="20880"/>
            <a:ext cx="9140760" cy="482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FICHIER</a:t>
            </a:r>
            <a:endParaRPr b="0" lang="fr-FR" sz="2400" spc="-1" strike="noStrike">
              <a:solidFill>
                <a:srgbClr val="000000"/>
              </a:solidFill>
              <a:uFill>
                <a:solidFill>
                  <a:srgbClr val="ffffff"/>
                </a:solidFill>
              </a:uFill>
              <a:latin typeface="Arial"/>
            </a:endParaRPr>
          </a:p>
        </p:txBody>
      </p:sp>
      <p:pic>
        <p:nvPicPr>
          <p:cNvPr id="212" name="Picture 2" descr=""/>
          <p:cNvPicPr/>
          <p:nvPr/>
        </p:nvPicPr>
        <p:blipFill>
          <a:blip r:embed="rId1"/>
          <a:srcRect l="0" t="3710" r="2987" b="41163"/>
          <a:stretch/>
        </p:blipFill>
        <p:spPr>
          <a:xfrm>
            <a:off x="0" y="690840"/>
            <a:ext cx="9104040" cy="3781800"/>
          </a:xfrm>
          <a:prstGeom prst="rect">
            <a:avLst/>
          </a:prstGeom>
          <a:ln>
            <a:noFill/>
          </a:ln>
        </p:spPr>
      </p:pic>
      <p:sp>
        <p:nvSpPr>
          <p:cNvPr id="213" name="CustomShape 3"/>
          <p:cNvSpPr/>
          <p:nvPr/>
        </p:nvSpPr>
        <p:spPr>
          <a:xfrm>
            <a:off x="46800" y="4586760"/>
            <a:ext cx="9104040" cy="17334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ea typeface="DejaVu Sans"/>
              </a:rPr>
              <a:t>Le menu « fichier » permet de gérer l’exécution du rapport Altaïr :</a:t>
            </a:r>
            <a:endParaRPr b="0" lang="fr-FR" sz="1800" spc="-1" strike="noStrike">
              <a:solidFill>
                <a:srgbClr val="000000"/>
              </a:solidFill>
              <a:uFill>
                <a:solidFill>
                  <a:srgbClr val="ffffff"/>
                </a:solidFill>
              </a:uFill>
              <a:latin typeface="Arial"/>
            </a:endParaRPr>
          </a:p>
          <a:p>
            <a:pPr lvl="1" marL="743040" indent="-28260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Créer un nouveau projet et ouvrir le projet du rapport </a:t>
            </a:r>
            <a:endParaRPr b="0" lang="fr-FR" sz="1800" spc="-1" strike="noStrike">
              <a:solidFill>
                <a:srgbClr val="000000"/>
              </a:solidFill>
              <a:uFill>
                <a:solidFill>
                  <a:srgbClr val="ffffff"/>
                </a:solidFill>
              </a:uFill>
              <a:latin typeface="Arial"/>
            </a:endParaRPr>
          </a:p>
          <a:p>
            <a:pPr lvl="1" marL="743040" indent="-28260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Enregistrer et exporter le projet du rapport</a:t>
            </a:r>
            <a:endParaRPr b="0" lang="fr-FR" sz="1800" spc="-1" strike="noStrike">
              <a:solidFill>
                <a:srgbClr val="000000"/>
              </a:solidFill>
              <a:uFill>
                <a:solidFill>
                  <a:srgbClr val="ffffff"/>
                </a:solidFill>
              </a:uFill>
              <a:latin typeface="Arial"/>
            </a:endParaRPr>
          </a:p>
          <a:p>
            <a:pPr lvl="1" marL="743040" indent="-28260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Archiver et désarchiver le rapport</a:t>
            </a:r>
            <a:endParaRPr b="0" lang="fr-FR" sz="1800" spc="-1" strike="noStrike">
              <a:solidFill>
                <a:srgbClr val="000000"/>
              </a:solidFill>
              <a:uFill>
                <a:solidFill>
                  <a:srgbClr val="ffffff"/>
                </a:solidFill>
              </a:uFill>
              <a:latin typeface="Arial"/>
            </a:endParaRPr>
          </a:p>
          <a:p>
            <a:pPr lvl="1" marL="743040" indent="-28260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Fermer le projet du rapport</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14" name="CustomShape 4"/>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97E65BFF-7D3C-42A1-877F-2C3CB43C5B15}"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15" name="CustomShape 5"/>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7883640" y="6321600"/>
            <a:ext cx="896400" cy="175680"/>
          </a:xfrm>
          <a:prstGeom prst="rect">
            <a:avLst/>
          </a:prstGeom>
          <a:noFill/>
          <a:ln>
            <a:noFill/>
          </a:ln>
        </p:spPr>
        <p:style>
          <a:lnRef idx="0"/>
          <a:fillRef idx="0"/>
          <a:effectRef idx="0"/>
          <a:fontRef idx="minor"/>
        </p:style>
      </p:sp>
      <p:sp>
        <p:nvSpPr>
          <p:cNvPr id="217" name="CustomShape 2"/>
          <p:cNvSpPr/>
          <p:nvPr/>
        </p:nvSpPr>
        <p:spPr>
          <a:xfrm>
            <a:off x="179640" y="5398560"/>
            <a:ext cx="9104040" cy="6361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Par défaut, la barre d’outils du menu « fichier » s’affiche avec 16 icônes.</a:t>
            </a:r>
            <a:endParaRPr b="0" lang="fr-FR" sz="1800" spc="-1" strike="noStrike">
              <a:solidFill>
                <a:srgbClr val="000000"/>
              </a:solidFill>
              <a:uFill>
                <a:solidFill>
                  <a:srgbClr val="ffffff"/>
                </a:solidFill>
              </a:uFill>
              <a:latin typeface="Arial"/>
            </a:endParaRPr>
          </a:p>
        </p:txBody>
      </p:sp>
      <p:sp>
        <p:nvSpPr>
          <p:cNvPr id="218" name="CustomShape 3"/>
          <p:cNvSpPr/>
          <p:nvPr/>
        </p:nvSpPr>
        <p:spPr>
          <a:xfrm>
            <a:off x="173160" y="2547000"/>
            <a:ext cx="261360" cy="3517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a:t>
            </a:r>
            <a:endParaRPr b="0" lang="fr-FR" sz="1800" spc="-1" strike="noStrike">
              <a:solidFill>
                <a:srgbClr val="000000"/>
              </a:solidFill>
              <a:uFill>
                <a:solidFill>
                  <a:srgbClr val="ffffff"/>
                </a:solidFill>
              </a:uFill>
              <a:latin typeface="Arial"/>
            </a:endParaRPr>
          </a:p>
        </p:txBody>
      </p:sp>
      <p:sp>
        <p:nvSpPr>
          <p:cNvPr id="219" name="CustomShape 4"/>
          <p:cNvSpPr/>
          <p:nvPr/>
        </p:nvSpPr>
        <p:spPr>
          <a:xfrm>
            <a:off x="740160" y="2535120"/>
            <a:ext cx="263160" cy="3020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2</a:t>
            </a:r>
            <a:endParaRPr b="0" lang="fr-FR" sz="1800" spc="-1" strike="noStrike">
              <a:solidFill>
                <a:srgbClr val="000000"/>
              </a:solidFill>
              <a:uFill>
                <a:solidFill>
                  <a:srgbClr val="ffffff"/>
                </a:solidFill>
              </a:uFill>
              <a:latin typeface="Arial"/>
            </a:endParaRPr>
          </a:p>
        </p:txBody>
      </p:sp>
      <p:sp>
        <p:nvSpPr>
          <p:cNvPr id="220" name="CustomShape 5"/>
          <p:cNvSpPr/>
          <p:nvPr/>
        </p:nvSpPr>
        <p:spPr>
          <a:xfrm>
            <a:off x="1245600" y="2532600"/>
            <a:ext cx="277560" cy="435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3</a:t>
            </a:r>
            <a:endParaRPr b="0" lang="fr-FR" sz="1800" spc="-1" strike="noStrike">
              <a:solidFill>
                <a:srgbClr val="000000"/>
              </a:solidFill>
              <a:uFill>
                <a:solidFill>
                  <a:srgbClr val="ffffff"/>
                </a:solidFill>
              </a:uFill>
              <a:latin typeface="Arial"/>
            </a:endParaRPr>
          </a:p>
        </p:txBody>
      </p:sp>
      <p:sp>
        <p:nvSpPr>
          <p:cNvPr id="221" name="CustomShape 6"/>
          <p:cNvSpPr/>
          <p:nvPr/>
        </p:nvSpPr>
        <p:spPr>
          <a:xfrm>
            <a:off x="1683360" y="2506320"/>
            <a:ext cx="322560" cy="3405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4</a:t>
            </a:r>
            <a:endParaRPr b="0" lang="fr-FR" sz="1800" spc="-1" strike="noStrike">
              <a:solidFill>
                <a:srgbClr val="000000"/>
              </a:solidFill>
              <a:uFill>
                <a:solidFill>
                  <a:srgbClr val="ffffff"/>
                </a:solidFill>
              </a:uFill>
              <a:latin typeface="Arial"/>
            </a:endParaRPr>
          </a:p>
        </p:txBody>
      </p:sp>
      <p:sp>
        <p:nvSpPr>
          <p:cNvPr id="222" name="CustomShape 7"/>
          <p:cNvSpPr/>
          <p:nvPr/>
        </p:nvSpPr>
        <p:spPr>
          <a:xfrm>
            <a:off x="2190240" y="2506320"/>
            <a:ext cx="3013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5</a:t>
            </a:r>
            <a:endParaRPr b="0" lang="fr-FR" sz="1800" spc="-1" strike="noStrike">
              <a:solidFill>
                <a:srgbClr val="000000"/>
              </a:solidFill>
              <a:uFill>
                <a:solidFill>
                  <a:srgbClr val="ffffff"/>
                </a:solidFill>
              </a:uFill>
              <a:latin typeface="Arial"/>
            </a:endParaRPr>
          </a:p>
        </p:txBody>
      </p:sp>
      <p:sp>
        <p:nvSpPr>
          <p:cNvPr id="223" name="CustomShape 8"/>
          <p:cNvSpPr/>
          <p:nvPr/>
        </p:nvSpPr>
        <p:spPr>
          <a:xfrm>
            <a:off x="2729160" y="2506320"/>
            <a:ext cx="200880" cy="3553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6</a:t>
            </a:r>
            <a:endParaRPr b="0" lang="fr-FR" sz="1800" spc="-1" strike="noStrike">
              <a:solidFill>
                <a:srgbClr val="000000"/>
              </a:solidFill>
              <a:uFill>
                <a:solidFill>
                  <a:srgbClr val="ffffff"/>
                </a:solidFill>
              </a:uFill>
              <a:latin typeface="Arial"/>
            </a:endParaRPr>
          </a:p>
        </p:txBody>
      </p:sp>
      <p:sp>
        <p:nvSpPr>
          <p:cNvPr id="224" name="CustomShape 9"/>
          <p:cNvSpPr/>
          <p:nvPr/>
        </p:nvSpPr>
        <p:spPr>
          <a:xfrm flipH="1">
            <a:off x="3132720" y="2499840"/>
            <a:ext cx="402840" cy="4564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7</a:t>
            </a:r>
            <a:endParaRPr b="0" lang="fr-FR" sz="1800" spc="-1" strike="noStrike">
              <a:solidFill>
                <a:srgbClr val="000000"/>
              </a:solidFill>
              <a:uFill>
                <a:solidFill>
                  <a:srgbClr val="ffffff"/>
                </a:solidFill>
              </a:uFill>
              <a:latin typeface="Arial"/>
            </a:endParaRPr>
          </a:p>
        </p:txBody>
      </p:sp>
      <p:sp>
        <p:nvSpPr>
          <p:cNvPr id="225" name="CustomShape 10"/>
          <p:cNvSpPr/>
          <p:nvPr/>
        </p:nvSpPr>
        <p:spPr>
          <a:xfrm flipH="1">
            <a:off x="3765240" y="2508840"/>
            <a:ext cx="299520" cy="400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8</a:t>
            </a:r>
            <a:endParaRPr b="0" lang="fr-FR" sz="1800" spc="-1" strike="noStrike">
              <a:solidFill>
                <a:srgbClr val="000000"/>
              </a:solidFill>
              <a:uFill>
                <a:solidFill>
                  <a:srgbClr val="ffffff"/>
                </a:solidFill>
              </a:uFill>
              <a:latin typeface="Arial"/>
            </a:endParaRPr>
          </a:p>
        </p:txBody>
      </p:sp>
      <p:sp>
        <p:nvSpPr>
          <p:cNvPr id="226" name="CustomShape 11"/>
          <p:cNvSpPr/>
          <p:nvPr/>
        </p:nvSpPr>
        <p:spPr>
          <a:xfrm>
            <a:off x="4266360" y="2506320"/>
            <a:ext cx="304560" cy="3621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9</a:t>
            </a:r>
            <a:endParaRPr b="0" lang="fr-FR" sz="1800" spc="-1" strike="noStrike">
              <a:solidFill>
                <a:srgbClr val="000000"/>
              </a:solidFill>
              <a:uFill>
                <a:solidFill>
                  <a:srgbClr val="ffffff"/>
                </a:solidFill>
              </a:uFill>
              <a:latin typeface="Arial"/>
            </a:endParaRPr>
          </a:p>
        </p:txBody>
      </p:sp>
      <p:sp>
        <p:nvSpPr>
          <p:cNvPr id="227" name="CustomShape 12"/>
          <p:cNvSpPr/>
          <p:nvPr/>
        </p:nvSpPr>
        <p:spPr>
          <a:xfrm>
            <a:off x="4656960" y="2511720"/>
            <a:ext cx="431280" cy="4316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10</a:t>
            </a:r>
            <a:endParaRPr b="0" lang="fr-FR" sz="1800" spc="-1" strike="noStrike">
              <a:solidFill>
                <a:srgbClr val="000000"/>
              </a:solidFill>
              <a:uFill>
                <a:solidFill>
                  <a:srgbClr val="ffffff"/>
                </a:solidFill>
              </a:uFill>
              <a:latin typeface="Arial"/>
            </a:endParaRPr>
          </a:p>
        </p:txBody>
      </p:sp>
      <p:sp>
        <p:nvSpPr>
          <p:cNvPr id="228" name="CustomShape 13"/>
          <p:cNvSpPr/>
          <p:nvPr/>
        </p:nvSpPr>
        <p:spPr>
          <a:xfrm>
            <a:off x="7110360" y="2514600"/>
            <a:ext cx="552960" cy="5662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15</a:t>
            </a:r>
            <a:endParaRPr b="0" lang="fr-FR" sz="1800" spc="-1" strike="noStrike">
              <a:solidFill>
                <a:srgbClr val="000000"/>
              </a:solidFill>
              <a:uFill>
                <a:solidFill>
                  <a:srgbClr val="ffffff"/>
                </a:solidFill>
              </a:uFill>
              <a:latin typeface="Arial"/>
            </a:endParaRPr>
          </a:p>
        </p:txBody>
      </p:sp>
      <p:sp>
        <p:nvSpPr>
          <p:cNvPr id="229" name="CustomShape 14"/>
          <p:cNvSpPr/>
          <p:nvPr/>
        </p:nvSpPr>
        <p:spPr>
          <a:xfrm>
            <a:off x="5664600" y="2514960"/>
            <a:ext cx="431280" cy="3402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12</a:t>
            </a:r>
            <a:endParaRPr b="0" lang="fr-FR" sz="1800" spc="-1" strike="noStrike">
              <a:solidFill>
                <a:srgbClr val="000000"/>
              </a:solidFill>
              <a:uFill>
                <a:solidFill>
                  <a:srgbClr val="ffffff"/>
                </a:solidFill>
              </a:uFill>
              <a:latin typeface="Arial"/>
            </a:endParaRPr>
          </a:p>
        </p:txBody>
      </p:sp>
      <p:sp>
        <p:nvSpPr>
          <p:cNvPr id="230" name="CustomShape 15"/>
          <p:cNvSpPr/>
          <p:nvPr/>
        </p:nvSpPr>
        <p:spPr>
          <a:xfrm>
            <a:off x="6115320" y="2511720"/>
            <a:ext cx="45144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13</a:t>
            </a:r>
            <a:endParaRPr b="0" lang="fr-FR" sz="1800" spc="-1" strike="noStrike">
              <a:solidFill>
                <a:srgbClr val="000000"/>
              </a:solidFill>
              <a:uFill>
                <a:solidFill>
                  <a:srgbClr val="ffffff"/>
                </a:solidFill>
              </a:uFill>
              <a:latin typeface="Arial"/>
            </a:endParaRPr>
          </a:p>
        </p:txBody>
      </p:sp>
      <p:sp>
        <p:nvSpPr>
          <p:cNvPr id="231" name="CustomShape 16"/>
          <p:cNvSpPr/>
          <p:nvPr/>
        </p:nvSpPr>
        <p:spPr>
          <a:xfrm flipH="1">
            <a:off x="6542280" y="2521440"/>
            <a:ext cx="539280" cy="481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14</a:t>
            </a:r>
            <a:endParaRPr b="0" lang="fr-FR" sz="1800" spc="-1" strike="noStrike">
              <a:solidFill>
                <a:srgbClr val="000000"/>
              </a:solidFill>
              <a:uFill>
                <a:solidFill>
                  <a:srgbClr val="ffffff"/>
                </a:solidFill>
              </a:uFill>
              <a:latin typeface="Arial"/>
            </a:endParaRPr>
          </a:p>
        </p:txBody>
      </p:sp>
      <p:sp>
        <p:nvSpPr>
          <p:cNvPr id="232" name="CustomShape 17"/>
          <p:cNvSpPr/>
          <p:nvPr/>
        </p:nvSpPr>
        <p:spPr>
          <a:xfrm>
            <a:off x="5223960" y="2506320"/>
            <a:ext cx="412920" cy="4964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11</a:t>
            </a:r>
            <a:endParaRPr b="0" lang="fr-FR" sz="1800" spc="-1" strike="noStrike">
              <a:solidFill>
                <a:srgbClr val="000000"/>
              </a:solidFill>
              <a:uFill>
                <a:solidFill>
                  <a:srgbClr val="ffffff"/>
                </a:solidFill>
              </a:uFill>
              <a:latin typeface="Arial"/>
            </a:endParaRPr>
          </a:p>
        </p:txBody>
      </p:sp>
      <p:sp>
        <p:nvSpPr>
          <p:cNvPr id="233" name="CustomShape 18"/>
          <p:cNvSpPr/>
          <p:nvPr/>
        </p:nvSpPr>
        <p:spPr>
          <a:xfrm>
            <a:off x="7601760" y="2517480"/>
            <a:ext cx="383760" cy="5169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16</a:t>
            </a:r>
            <a:endParaRPr b="0" lang="fr-FR" sz="1800" spc="-1" strike="noStrike">
              <a:solidFill>
                <a:srgbClr val="000000"/>
              </a:solidFill>
              <a:uFill>
                <a:solidFill>
                  <a:srgbClr val="ffffff"/>
                </a:solidFill>
              </a:uFill>
              <a:latin typeface="Arial"/>
            </a:endParaRPr>
          </a:p>
        </p:txBody>
      </p:sp>
      <p:pic>
        <p:nvPicPr>
          <p:cNvPr id="234" name="Image 1" descr=""/>
          <p:cNvPicPr/>
          <p:nvPr/>
        </p:nvPicPr>
        <p:blipFill>
          <a:blip r:embed="rId1"/>
          <a:stretch/>
        </p:blipFill>
        <p:spPr>
          <a:xfrm>
            <a:off x="177480" y="750600"/>
            <a:ext cx="8524440" cy="1153440"/>
          </a:xfrm>
          <a:prstGeom prst="rect">
            <a:avLst/>
          </a:prstGeom>
          <a:ln>
            <a:noFill/>
          </a:ln>
        </p:spPr>
      </p:pic>
      <p:sp>
        <p:nvSpPr>
          <p:cNvPr id="235" name="CustomShape 19"/>
          <p:cNvSpPr/>
          <p:nvPr/>
        </p:nvSpPr>
        <p:spPr>
          <a:xfrm>
            <a:off x="1392840" y="1501560"/>
            <a:ext cx="360" cy="104724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36" name="CustomShape 20"/>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25C71C83-A3D2-4801-8553-6D4DA62A029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37" name="CustomShape 21"/>
          <p:cNvSpPr/>
          <p:nvPr/>
        </p:nvSpPr>
        <p:spPr>
          <a:xfrm>
            <a:off x="939240" y="159948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38" name="CustomShape 22"/>
          <p:cNvSpPr/>
          <p:nvPr/>
        </p:nvSpPr>
        <p:spPr>
          <a:xfrm>
            <a:off x="1837080" y="156636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39" name="CustomShape 23"/>
          <p:cNvSpPr/>
          <p:nvPr/>
        </p:nvSpPr>
        <p:spPr>
          <a:xfrm>
            <a:off x="2349720" y="159048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0" name="CustomShape 24"/>
          <p:cNvSpPr/>
          <p:nvPr/>
        </p:nvSpPr>
        <p:spPr>
          <a:xfrm>
            <a:off x="331200" y="161604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1" name="CustomShape 25"/>
          <p:cNvSpPr/>
          <p:nvPr/>
        </p:nvSpPr>
        <p:spPr>
          <a:xfrm>
            <a:off x="2810880" y="160992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2" name="CustomShape 26"/>
          <p:cNvSpPr/>
          <p:nvPr/>
        </p:nvSpPr>
        <p:spPr>
          <a:xfrm>
            <a:off x="3272400" y="159696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3" name="CustomShape 27"/>
          <p:cNvSpPr/>
          <p:nvPr/>
        </p:nvSpPr>
        <p:spPr>
          <a:xfrm>
            <a:off x="3917160" y="160992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4" name="CustomShape 28"/>
          <p:cNvSpPr/>
          <p:nvPr/>
        </p:nvSpPr>
        <p:spPr>
          <a:xfrm>
            <a:off x="4400280" y="158796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5" name="CustomShape 29"/>
          <p:cNvSpPr/>
          <p:nvPr/>
        </p:nvSpPr>
        <p:spPr>
          <a:xfrm>
            <a:off x="1037160" y="3129120"/>
            <a:ext cx="3479760" cy="21182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uFill>
                  <a:solidFill>
                    <a:srgbClr val="ffffff"/>
                  </a:solidFill>
                </a:uFill>
                <a:latin typeface="Calibri"/>
                <a:ea typeface="DejaVu Sans"/>
              </a:rPr>
              <a:t>1-Nouveau projet</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2-Enregistrer le projet comme</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3-Exporter le rapport vers</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4-Archiver le rapport vers</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5-Désarchiver le rapport</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6-Fermer le projet du rapport</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7-Quitter</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8-Plein écran/Réduire</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p:txBody>
      </p:sp>
      <p:sp>
        <p:nvSpPr>
          <p:cNvPr id="246" name="CustomShape 30"/>
          <p:cNvSpPr/>
          <p:nvPr/>
        </p:nvSpPr>
        <p:spPr>
          <a:xfrm>
            <a:off x="4857840" y="159696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7" name="CustomShape 31"/>
          <p:cNvSpPr/>
          <p:nvPr/>
        </p:nvSpPr>
        <p:spPr>
          <a:xfrm>
            <a:off x="5424120" y="159696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8" name="CustomShape 32"/>
          <p:cNvSpPr/>
          <p:nvPr/>
        </p:nvSpPr>
        <p:spPr>
          <a:xfrm>
            <a:off x="5880960" y="159192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9" name="CustomShape 33"/>
          <p:cNvSpPr/>
          <p:nvPr/>
        </p:nvSpPr>
        <p:spPr>
          <a:xfrm>
            <a:off x="6337800" y="158436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0" name="CustomShape 34"/>
          <p:cNvSpPr/>
          <p:nvPr/>
        </p:nvSpPr>
        <p:spPr>
          <a:xfrm>
            <a:off x="6774480" y="159192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1" name="CustomShape 35"/>
          <p:cNvSpPr/>
          <p:nvPr/>
        </p:nvSpPr>
        <p:spPr>
          <a:xfrm>
            <a:off x="7361280" y="161028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2" name="CustomShape 36"/>
          <p:cNvSpPr/>
          <p:nvPr/>
        </p:nvSpPr>
        <p:spPr>
          <a:xfrm>
            <a:off x="7835760" y="1609920"/>
            <a:ext cx="360" cy="9702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3" name="CustomShape 37"/>
          <p:cNvSpPr/>
          <p:nvPr/>
        </p:nvSpPr>
        <p:spPr>
          <a:xfrm>
            <a:off x="4857840" y="3112920"/>
            <a:ext cx="4781880" cy="20257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uFill>
                  <a:solidFill>
                    <a:srgbClr val="ffffff"/>
                  </a:solidFill>
                </a:uFill>
                <a:latin typeface="Calibri"/>
                <a:ea typeface="DejaVu Sans"/>
              </a:rPr>
              <a:t>9-Ouvrir/Fermer les messages</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cc"/>
                </a:solidFill>
                <a:uFill>
                  <a:solidFill>
                    <a:srgbClr val="ffffff"/>
                  </a:solidFill>
                </a:uFill>
                <a:latin typeface="Calibri"/>
                <a:ea typeface="DejaVu Sans"/>
              </a:rPr>
              <a:t>10-Ouvrir/Fermer le gestionnaire de fichiers</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cc"/>
                </a:solidFill>
                <a:uFill>
                  <a:solidFill>
                    <a:srgbClr val="ffffff"/>
                  </a:solidFill>
                </a:uFill>
                <a:latin typeface="Calibri"/>
                <a:ea typeface="DejaVu Sans"/>
              </a:rPr>
              <a:t>11-Lancer l’analyse des données</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12-Créer la base de données .csv</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13-Nettoyer la base de données.csv</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14-Ouvrir le répertoire des bases .csv</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15-Options</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16-Configurer l’interface</a:t>
            </a:r>
            <a:endParaRPr b="0" lang="fr-FR" sz="1600" spc="-1" strike="noStrike">
              <a:solidFill>
                <a:srgbClr val="000000"/>
              </a:solidFill>
              <a:uFill>
                <a:solidFill>
                  <a:srgbClr val="ffffff"/>
                </a:solidFill>
              </a:uFill>
              <a:latin typeface="Arial"/>
            </a:endParaRPr>
          </a:p>
        </p:txBody>
      </p:sp>
      <p:sp>
        <p:nvSpPr>
          <p:cNvPr id="254" name="CustomShape 38"/>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255" name="CustomShape 39"/>
          <p:cNvSpPr/>
          <p:nvPr/>
        </p:nvSpPr>
        <p:spPr>
          <a:xfrm>
            <a:off x="0" y="20880"/>
            <a:ext cx="9140760" cy="4820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FICHIER</a:t>
            </a:r>
            <a:endParaRPr b="0" lang="fr-FR" sz="24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120960" y="1953000"/>
            <a:ext cx="8601480" cy="377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257" name="CustomShape 2"/>
          <p:cNvSpPr/>
          <p:nvPr/>
        </p:nvSpPr>
        <p:spPr>
          <a:xfrm>
            <a:off x="7883640" y="6321600"/>
            <a:ext cx="896400" cy="175680"/>
          </a:xfrm>
          <a:prstGeom prst="rect">
            <a:avLst/>
          </a:prstGeom>
          <a:noFill/>
          <a:ln>
            <a:noFill/>
          </a:ln>
        </p:spPr>
        <p:style>
          <a:lnRef idx="0"/>
          <a:fillRef idx="0"/>
          <a:effectRef idx="0"/>
          <a:fontRef idx="minor"/>
        </p:style>
      </p:sp>
      <p:sp>
        <p:nvSpPr>
          <p:cNvPr id="258" name="CustomShape 3"/>
          <p:cNvSpPr/>
          <p:nvPr/>
        </p:nvSpPr>
        <p:spPr>
          <a:xfrm>
            <a:off x="288000" y="188640"/>
            <a:ext cx="871092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éDITER</a:t>
            </a:r>
            <a:endParaRPr b="0" lang="fr-FR" sz="2400" spc="-1" strike="noStrike">
              <a:solidFill>
                <a:srgbClr val="000000"/>
              </a:solidFill>
              <a:uFill>
                <a:solidFill>
                  <a:srgbClr val="ffffff"/>
                </a:solidFill>
              </a:uFill>
              <a:latin typeface="Arial"/>
            </a:endParaRPr>
          </a:p>
        </p:txBody>
      </p:sp>
      <p:sp>
        <p:nvSpPr>
          <p:cNvPr id="259" name="CustomShape 4"/>
          <p:cNvSpPr/>
          <p:nvPr/>
        </p:nvSpPr>
        <p:spPr>
          <a:xfrm>
            <a:off x="214560" y="3475800"/>
            <a:ext cx="8552880" cy="25048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uFill>
                  <a:solidFill>
                    <a:srgbClr val="ffffff"/>
                  </a:solidFill>
                </a:u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l’application en plein écran ou en réduction</a:t>
            </a: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et fermer les messages </a:t>
            </a: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et fermer le gestionnaire de fichiers</a:t>
            </a: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et fermer le gestionnaire du projet de rapport (ou « tableau de bord »)</a:t>
            </a: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Effacer le log</a:t>
            </a: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Editer le projet du rapport courant </a:t>
            </a: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Extraire des bulletins de paye</a:t>
            </a:r>
            <a:endParaRPr b="0" lang="fr-FR" sz="1800" spc="-1" strike="noStrike">
              <a:solidFill>
                <a:srgbClr val="000000"/>
              </a:solidFill>
              <a:uFill>
                <a:solidFill>
                  <a:srgbClr val="ffffff"/>
                </a:solidFill>
              </a:uFill>
              <a:latin typeface="Arial"/>
            </a:endParaRPr>
          </a:p>
        </p:txBody>
      </p:sp>
      <p:sp>
        <p:nvSpPr>
          <p:cNvPr id="260" name="CustomShape 5"/>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8232D344-B0B3-499E-9ED3-3E68DFBCA77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261" name="Image 4" descr=""/>
          <p:cNvPicPr/>
          <p:nvPr/>
        </p:nvPicPr>
        <p:blipFill>
          <a:blip r:embed="rId1"/>
          <a:srcRect l="0" t="0" r="38678" b="79508"/>
          <a:stretch/>
        </p:blipFill>
        <p:spPr>
          <a:xfrm>
            <a:off x="299160" y="1328040"/>
            <a:ext cx="8720280" cy="1819800"/>
          </a:xfrm>
          <a:prstGeom prst="rect">
            <a:avLst/>
          </a:prstGeom>
          <a:ln>
            <a:noFill/>
          </a:ln>
        </p:spPr>
      </p:pic>
      <p:sp>
        <p:nvSpPr>
          <p:cNvPr id="262" name="CustomShape 6"/>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7883640" y="6321600"/>
            <a:ext cx="896400" cy="175680"/>
          </a:xfrm>
          <a:prstGeom prst="rect">
            <a:avLst/>
          </a:prstGeom>
          <a:noFill/>
          <a:ln>
            <a:noFill/>
          </a:ln>
        </p:spPr>
        <p:style>
          <a:lnRef idx="0"/>
          <a:fillRef idx="0"/>
          <a:effectRef idx="0"/>
          <a:fontRef idx="minor"/>
        </p:style>
      </p:sp>
      <p:sp>
        <p:nvSpPr>
          <p:cNvPr id="264" name="CustomShape 2"/>
          <p:cNvSpPr/>
          <p:nvPr/>
        </p:nvSpPr>
        <p:spPr>
          <a:xfrm>
            <a:off x="8640" y="113040"/>
            <a:ext cx="9133560" cy="533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LANCER</a:t>
            </a:r>
            <a:endParaRPr b="0" lang="fr-FR" sz="2400" spc="-1" strike="noStrike">
              <a:solidFill>
                <a:srgbClr val="000000"/>
              </a:solidFill>
              <a:uFill>
                <a:solidFill>
                  <a:srgbClr val="ffffff"/>
                </a:solidFill>
              </a:uFill>
              <a:latin typeface="Arial"/>
            </a:endParaRPr>
          </a:p>
        </p:txBody>
      </p:sp>
      <p:sp>
        <p:nvSpPr>
          <p:cNvPr id="265" name="CustomShape 3"/>
          <p:cNvSpPr/>
          <p:nvPr/>
        </p:nvSpPr>
        <p:spPr>
          <a:xfrm>
            <a:off x="214200" y="3548520"/>
            <a:ext cx="8713440" cy="1459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uFill>
                  <a:solidFill>
                    <a:srgbClr val="ffffff"/>
                  </a:solidFill>
                </a:uFill>
                <a:latin typeface="Calibri"/>
                <a:ea typeface="DejaVu Sans"/>
              </a:rPr>
              <a:t>Le menu « Lancer » permet de : </a:t>
            </a:r>
            <a:endParaRPr b="0" lang="fr-FR" sz="1800" spc="-1" strike="noStrike">
              <a:solidFill>
                <a:srgbClr val="000000"/>
              </a:solidFill>
              <a:uFill>
                <a:solidFill>
                  <a:srgbClr val="ffffff"/>
                </a:solidFill>
              </a:uFill>
              <a:latin typeface="Arial"/>
            </a:endParaRPr>
          </a:p>
          <a:p>
            <a:pPr lvl="2" marL="914400" indent="-28260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Lancer l’analyse des données dématérialisées de la paye </a:t>
            </a:r>
            <a:endParaRPr b="0" lang="fr-FR" sz="1800" spc="-1" strike="noStrike">
              <a:solidFill>
                <a:srgbClr val="000000"/>
              </a:solidFill>
              <a:uFill>
                <a:solidFill>
                  <a:srgbClr val="ffffff"/>
                </a:solidFill>
              </a:uFill>
              <a:latin typeface="Arial"/>
            </a:endParaRPr>
          </a:p>
          <a:p>
            <a:pPr lvl="2" marL="914400" indent="-28260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Créer la base de données au format csv (ou extraire les bulletins voir diapo précédente)</a:t>
            </a:r>
            <a:endParaRPr b="0" lang="fr-FR" sz="1800" spc="-1" strike="noStrike">
              <a:solidFill>
                <a:srgbClr val="000000"/>
              </a:solidFill>
              <a:uFill>
                <a:solidFill>
                  <a:srgbClr val="ffffff"/>
                </a:solidFill>
              </a:uFill>
              <a:latin typeface="Arial"/>
            </a:endParaRPr>
          </a:p>
          <a:p>
            <a:pPr lvl="2" marL="914400" indent="-28260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Anonymiser la base de données </a:t>
            </a:r>
            <a:endParaRPr b="0" lang="fr-FR" sz="1800" spc="-1" strike="noStrike">
              <a:solidFill>
                <a:srgbClr val="000000"/>
              </a:solidFill>
              <a:uFill>
                <a:solidFill>
                  <a:srgbClr val="ffffff"/>
                </a:solidFill>
              </a:uFill>
              <a:latin typeface="Arial"/>
            </a:endParaRPr>
          </a:p>
          <a:p>
            <a:pPr lvl="2" marL="914400" indent="-28260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le répertoire des bases de données csv </a:t>
            </a:r>
            <a:endParaRPr b="0" lang="fr-FR" sz="1800" spc="-1" strike="noStrike">
              <a:solidFill>
                <a:srgbClr val="000000"/>
              </a:solidFill>
              <a:uFill>
                <a:solidFill>
                  <a:srgbClr val="ffffff"/>
                </a:solidFill>
              </a:uFill>
              <a:latin typeface="Arial"/>
            </a:endParaRPr>
          </a:p>
        </p:txBody>
      </p:sp>
      <p:sp>
        <p:nvSpPr>
          <p:cNvPr id="266" name="CustomShape 4"/>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B4ACE4D4-740B-45F5-BDB8-6B72307E3769}"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267" name="Image 3" descr=""/>
          <p:cNvPicPr/>
          <p:nvPr/>
        </p:nvPicPr>
        <p:blipFill>
          <a:blip r:embed="rId1"/>
          <a:srcRect l="0" t="0" r="39906" b="82680"/>
          <a:stretch/>
        </p:blipFill>
        <p:spPr>
          <a:xfrm>
            <a:off x="56880" y="1503000"/>
            <a:ext cx="9036720" cy="1626480"/>
          </a:xfrm>
          <a:prstGeom prst="rect">
            <a:avLst/>
          </a:prstGeom>
          <a:ln>
            <a:noFill/>
          </a:ln>
        </p:spPr>
      </p:pic>
      <p:sp>
        <p:nvSpPr>
          <p:cNvPr id="268" name="CustomShape 5"/>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7883640" y="6321600"/>
            <a:ext cx="896400" cy="175680"/>
          </a:xfrm>
          <a:prstGeom prst="rect">
            <a:avLst/>
          </a:prstGeom>
          <a:noFill/>
          <a:ln>
            <a:noFill/>
          </a:ln>
        </p:spPr>
        <p:style>
          <a:lnRef idx="0"/>
          <a:fillRef idx="0"/>
          <a:effectRef idx="0"/>
          <a:fontRef idx="minor"/>
        </p:style>
      </p:sp>
      <p:sp>
        <p:nvSpPr>
          <p:cNvPr id="270" name="CustomShape 2"/>
          <p:cNvSpPr/>
          <p:nvPr/>
        </p:nvSpPr>
        <p:spPr>
          <a:xfrm>
            <a:off x="0" y="188640"/>
            <a:ext cx="910404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CONFIGURER</a:t>
            </a:r>
            <a:endParaRPr b="0" lang="fr-FR" sz="2400" spc="-1" strike="noStrike">
              <a:solidFill>
                <a:srgbClr val="000000"/>
              </a:solidFill>
              <a:uFill>
                <a:solidFill>
                  <a:srgbClr val="ffffff"/>
                </a:solidFill>
              </a:uFill>
              <a:latin typeface="Arial"/>
            </a:endParaRPr>
          </a:p>
        </p:txBody>
      </p:sp>
      <p:sp>
        <p:nvSpPr>
          <p:cNvPr id="271" name="CustomShape 3"/>
          <p:cNvSpPr/>
          <p:nvPr/>
        </p:nvSpPr>
        <p:spPr>
          <a:xfrm>
            <a:off x="325440" y="3658680"/>
            <a:ext cx="8893440" cy="1301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uFill>
                  <a:solidFill>
                    <a:srgbClr val="ffffff"/>
                  </a:solidFill>
                </a:uFill>
                <a:latin typeface="Calibri"/>
                <a:ea typeface="DejaVu Sans"/>
              </a:rPr>
              <a:t>Le menu « Configurer » permet la configuration technique des données de l’interface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ea typeface="DejaVu Sans"/>
              </a:rPr>
              <a:t>Altaïr à partir de deux menus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ea typeface="DejaVu Sans"/>
              </a:rPr>
              <a:t>	</a:t>
            </a:r>
            <a:r>
              <a:rPr b="0" lang="fr-FR" sz="1800" spc="-1" strike="noStrike">
                <a:solidFill>
                  <a:srgbClr val="0000cc"/>
                </a:solidFill>
                <a:uFill>
                  <a:solidFill>
                    <a:srgbClr val="ffffff"/>
                  </a:solidFill>
                </a:uFill>
                <a:latin typeface="Calibri"/>
                <a:ea typeface="DejaVu Sans"/>
              </a:rPr>
              <a:t>	</a:t>
            </a:r>
            <a:r>
              <a:rPr b="0" lang="fr-FR" sz="1800" spc="-1" strike="noStrike">
                <a:solidFill>
                  <a:srgbClr val="0000cc"/>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Options, qui ouvre le </a:t>
            </a:r>
            <a:r>
              <a:rPr b="1" lang="fr-FR" sz="1800" spc="-1" strike="noStrike">
                <a:solidFill>
                  <a:srgbClr val="ff0000"/>
                </a:solidFill>
                <a:uFill>
                  <a:solidFill>
                    <a:srgbClr val="ffffff"/>
                  </a:solidFill>
                </a:uFill>
                <a:latin typeface="Calibri"/>
                <a:ea typeface="DejaVu Sans"/>
              </a:rPr>
              <a:t>dialogue des paramètres</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 Configurer l’interface, qui ouvre le </a:t>
            </a:r>
            <a:r>
              <a:rPr b="1" lang="fr-FR" sz="1800" spc="-1" strike="noStrike">
                <a:solidFill>
                  <a:srgbClr val="ff0000"/>
                </a:solidFill>
                <a:uFill>
                  <a:solidFill>
                    <a:srgbClr val="ffffff"/>
                  </a:solidFill>
                </a:uFill>
                <a:latin typeface="Calibri"/>
                <a:ea typeface="DejaVu Sans"/>
              </a:rPr>
              <a:t>dialogue de configuration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72" name="CustomShape 4"/>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54B01416-9E73-4998-831C-82640A6ADE15}"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273" name="Image 4" descr=""/>
          <p:cNvPicPr/>
          <p:nvPr/>
        </p:nvPicPr>
        <p:blipFill>
          <a:blip r:embed="rId1"/>
          <a:srcRect l="0" t="0" r="38397" b="86453"/>
          <a:stretch/>
        </p:blipFill>
        <p:spPr>
          <a:xfrm>
            <a:off x="795240" y="2004480"/>
            <a:ext cx="7639560" cy="1048320"/>
          </a:xfrm>
          <a:prstGeom prst="rect">
            <a:avLst/>
          </a:prstGeom>
          <a:ln>
            <a:noFill/>
          </a:ln>
        </p:spPr>
      </p:pic>
      <p:sp>
        <p:nvSpPr>
          <p:cNvPr id="274" name="CustomShape 5"/>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7883640" y="6321600"/>
            <a:ext cx="896400" cy="175680"/>
          </a:xfrm>
          <a:prstGeom prst="rect">
            <a:avLst/>
          </a:prstGeom>
          <a:noFill/>
          <a:ln>
            <a:noFill/>
          </a:ln>
        </p:spPr>
        <p:style>
          <a:lnRef idx="0"/>
          <a:fillRef idx="0"/>
          <a:effectRef idx="0"/>
          <a:fontRef idx="minor"/>
        </p:style>
      </p:sp>
      <p:sp>
        <p:nvSpPr>
          <p:cNvPr id="276" name="CustomShape 2"/>
          <p:cNvSpPr/>
          <p:nvPr/>
        </p:nvSpPr>
        <p:spPr>
          <a:xfrm>
            <a:off x="0" y="116640"/>
            <a:ext cx="914076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AIDE</a:t>
            </a:r>
            <a:endParaRPr b="0" lang="fr-FR" sz="2400" spc="-1" strike="noStrike">
              <a:solidFill>
                <a:srgbClr val="000000"/>
              </a:solidFill>
              <a:uFill>
                <a:solidFill>
                  <a:srgbClr val="ffffff"/>
                </a:solidFill>
              </a:uFill>
              <a:latin typeface="Arial"/>
            </a:endParaRPr>
          </a:p>
        </p:txBody>
      </p:sp>
      <p:sp>
        <p:nvSpPr>
          <p:cNvPr id="277" name="CustomShape 3"/>
          <p:cNvSpPr/>
          <p:nvPr/>
        </p:nvSpPr>
        <p:spPr>
          <a:xfrm>
            <a:off x="283680" y="3940560"/>
            <a:ext cx="9118080" cy="636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uFill>
                  <a:solidFill>
                    <a:srgbClr val="ffffff"/>
                  </a:solidFill>
                </a:uFill>
                <a:latin typeface="Calibri"/>
                <a:ea typeface="DejaVu Sans"/>
              </a:rPr>
              <a:t>Le menu « Aide » permet de bénéficier d’une aide en ligne pour l’utilisation de l’outil Altaïr.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ea typeface="DejaVu Sans"/>
              </a:rPr>
              <a:t>Voir aussi la présentation déposée sur le bureau.</a:t>
            </a:r>
            <a:endParaRPr b="0" lang="fr-FR" sz="1800" spc="-1" strike="noStrike">
              <a:solidFill>
                <a:srgbClr val="000000"/>
              </a:solidFill>
              <a:uFill>
                <a:solidFill>
                  <a:srgbClr val="ffffff"/>
                </a:solidFill>
              </a:uFill>
              <a:latin typeface="Arial"/>
            </a:endParaRPr>
          </a:p>
        </p:txBody>
      </p:sp>
      <p:sp>
        <p:nvSpPr>
          <p:cNvPr id="278" name="CustomShape 4"/>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04584C36-0A5F-42B8-A29A-25AEF3F7633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279" name="Image 3" descr=""/>
          <p:cNvPicPr/>
          <p:nvPr/>
        </p:nvPicPr>
        <p:blipFill>
          <a:blip r:embed="rId1"/>
          <a:srcRect l="-756" t="0" r="41886" b="81020"/>
          <a:stretch/>
        </p:blipFill>
        <p:spPr>
          <a:xfrm>
            <a:off x="837000" y="1752480"/>
            <a:ext cx="7821720" cy="1575000"/>
          </a:xfrm>
          <a:prstGeom prst="rect">
            <a:avLst/>
          </a:prstGeom>
          <a:ln>
            <a:noFill/>
          </a:ln>
        </p:spPr>
      </p:pic>
      <p:sp>
        <p:nvSpPr>
          <p:cNvPr id="280" name="CustomShape 5"/>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AE0E32CE-4AFD-449F-B3FC-BD711F55A55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82" name="CustomShape 2"/>
          <p:cNvSpPr/>
          <p:nvPr/>
        </p:nvSpPr>
        <p:spPr>
          <a:xfrm>
            <a:off x="0" y="116640"/>
            <a:ext cx="9140760" cy="534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AIDE</a:t>
            </a:r>
            <a:endParaRPr b="0" lang="fr-FR" sz="2400" spc="-1" strike="noStrike">
              <a:solidFill>
                <a:srgbClr val="000000"/>
              </a:solidFill>
              <a:uFill>
                <a:solidFill>
                  <a:srgbClr val="ffffff"/>
                </a:solidFill>
              </a:uFill>
              <a:latin typeface="Arial"/>
            </a:endParaRPr>
          </a:p>
        </p:txBody>
      </p:sp>
      <p:sp>
        <p:nvSpPr>
          <p:cNvPr id="283" name="CustomShape 3"/>
          <p:cNvSpPr/>
          <p:nvPr/>
        </p:nvSpPr>
        <p:spPr>
          <a:xfrm>
            <a:off x="1383840" y="6408000"/>
            <a:ext cx="624780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pic>
        <p:nvPicPr>
          <p:cNvPr id="284" name="Image 283" descr=""/>
          <p:cNvPicPr/>
          <p:nvPr/>
        </p:nvPicPr>
        <p:blipFill>
          <a:blip r:embed="rId1"/>
          <a:stretch/>
        </p:blipFill>
        <p:spPr>
          <a:xfrm>
            <a:off x="1584000" y="792000"/>
            <a:ext cx="6893640" cy="565992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120960" y="1953000"/>
            <a:ext cx="8601480" cy="377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286" name="CustomShape 2"/>
          <p:cNvSpPr/>
          <p:nvPr/>
        </p:nvSpPr>
        <p:spPr>
          <a:xfrm>
            <a:off x="1543680" y="6361920"/>
            <a:ext cx="6476400" cy="175680"/>
          </a:xfrm>
          <a:prstGeom prst="rect">
            <a:avLst/>
          </a:prstGeom>
          <a:noFill/>
          <a:ln>
            <a:noFill/>
          </a:ln>
        </p:spPr>
        <p:style>
          <a:lnRef idx="0"/>
          <a:fillRef idx="0"/>
          <a:effectRef idx="0"/>
          <a:fontRef idx="minor"/>
        </p:style>
      </p:sp>
      <p:sp>
        <p:nvSpPr>
          <p:cNvPr id="287" name="CustomShape 3"/>
          <p:cNvSpPr/>
          <p:nvPr/>
        </p:nvSpPr>
        <p:spPr>
          <a:xfrm>
            <a:off x="7883640" y="6321600"/>
            <a:ext cx="896400" cy="175680"/>
          </a:xfrm>
          <a:prstGeom prst="rect">
            <a:avLst/>
          </a:prstGeom>
          <a:noFill/>
          <a:ln>
            <a:noFill/>
          </a:ln>
        </p:spPr>
        <p:style>
          <a:lnRef idx="0"/>
          <a:fillRef idx="0"/>
          <a:effectRef idx="0"/>
          <a:fontRef idx="minor"/>
        </p:style>
      </p:sp>
      <p:sp>
        <p:nvSpPr>
          <p:cNvPr id="288" name="CustomShape 4"/>
          <p:cNvSpPr/>
          <p:nvPr/>
        </p:nvSpPr>
        <p:spPr>
          <a:xfrm>
            <a:off x="144000" y="1152000"/>
            <a:ext cx="8889480" cy="4929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Times New Roman"/>
                <a:ea typeface="ヒラギノ角ゴ Pro W3"/>
              </a:rPr>
              <a:t>	</a:t>
            </a:r>
            <a:r>
              <a:rPr b="0" lang="fr-FR" sz="2000" spc="-1" strike="noStrike">
                <a:solidFill>
                  <a:srgbClr val="0000cc"/>
                </a:solidFill>
                <a:uFill>
                  <a:solidFill>
                    <a:srgbClr val="ffffff"/>
                  </a:solidFill>
                </a:uFill>
                <a:latin typeface="Arial"/>
                <a:ea typeface="DejaVu Sans"/>
              </a:rPr>
              <a:t>1. Ouvrir le gestionnaire d’échange de données du poste dédié.</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cc"/>
                </a:solidFill>
                <a:uFill>
                  <a:solidFill>
                    <a:srgbClr val="ffffff"/>
                  </a:solidFill>
                </a:uFill>
                <a:latin typeface="Arial"/>
                <a:ea typeface="DejaVu Sans"/>
              </a:rPr>
              <a:t>	</a:t>
            </a:r>
            <a:r>
              <a:rPr b="0" lang="fr-FR" sz="2000" spc="-1" strike="noStrike">
                <a:solidFill>
                  <a:srgbClr val="0000cc"/>
                </a:solidFill>
                <a:uFill>
                  <a:solidFill>
                    <a:srgbClr val="ffffff"/>
                  </a:solidFill>
                </a:uFill>
                <a:latin typeface="Arial"/>
                <a:ea typeface="DejaVu Sans"/>
              </a:rPr>
              <a:t>2. Cliquer sur « CLE  USB3 ». Les données de paye ont été </a:t>
            </a:r>
            <a:r>
              <a:rPr b="0" lang="fr-FR" sz="2000" spc="-1" strike="noStrike">
                <a:solidFill>
                  <a:srgbClr val="0000cc"/>
                </a:solidFill>
                <a:uFill>
                  <a:solidFill>
                    <a:srgbClr val="ffffff"/>
                  </a:solidFill>
                </a:uFill>
                <a:latin typeface="Arial"/>
                <a:ea typeface="DejaVu Sans"/>
              </a:rPr>
              <a:t>	</a:t>
            </a:r>
            <a:r>
              <a:rPr b="0" lang="fr-FR" sz="2000" spc="-1" strike="noStrike">
                <a:solidFill>
                  <a:srgbClr val="0000cc"/>
                </a:solidFill>
                <a:uFill>
                  <a:solidFill>
                    <a:srgbClr val="ffffff"/>
                  </a:solidFill>
                </a:uFill>
                <a:latin typeface="Arial"/>
                <a:ea typeface="DejaVu Sans"/>
              </a:rPr>
              <a:t>préalablement copiées sur la clé USB.</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p:txBody>
      </p:sp>
      <p:pic>
        <p:nvPicPr>
          <p:cNvPr id="289" name="Image 239" descr=""/>
          <p:cNvPicPr/>
          <p:nvPr/>
        </p:nvPicPr>
        <p:blipFill>
          <a:blip r:embed="rId1"/>
          <a:stretch/>
        </p:blipFill>
        <p:spPr>
          <a:xfrm>
            <a:off x="1414080" y="3020760"/>
            <a:ext cx="6015240" cy="2338920"/>
          </a:xfrm>
          <a:prstGeom prst="rect">
            <a:avLst/>
          </a:prstGeom>
          <a:ln>
            <a:noFill/>
          </a:ln>
        </p:spPr>
      </p:pic>
      <p:sp>
        <p:nvSpPr>
          <p:cNvPr id="290" name="CustomShape 5"/>
          <p:cNvSpPr/>
          <p:nvPr/>
        </p:nvSpPr>
        <p:spPr>
          <a:xfrm>
            <a:off x="1547640" y="6039000"/>
            <a:ext cx="5834880" cy="48348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uFill>
                  <a:solidFill>
                    <a:srgbClr val="ffffff"/>
                  </a:solidFill>
                </a:uFill>
                <a:latin typeface="Arial"/>
                <a:ea typeface="ヒラギノ角ゴ Pro W3"/>
              </a:rPr>
              <a:t>Guide</a:t>
            </a:r>
            <a:endParaRPr b="0" lang="fr-FR" sz="1800" spc="-1" strike="noStrike">
              <a:solidFill>
                <a:srgbClr val="000000"/>
              </a:solidFill>
              <a:uFill>
                <a:solidFill>
                  <a:srgbClr val="ffffff"/>
                </a:solidFill>
              </a:uFill>
              <a:latin typeface="Arial"/>
            </a:endParaRPr>
          </a:p>
        </p:txBody>
      </p:sp>
      <p:sp>
        <p:nvSpPr>
          <p:cNvPr id="291" name="CustomShape 6"/>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ED6D92A1-4B9D-473D-AD3B-07621547C1A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92" name="CustomShape 7"/>
          <p:cNvSpPr/>
          <p:nvPr/>
        </p:nvSpPr>
        <p:spPr>
          <a:xfrm>
            <a:off x="107640" y="34128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COPIER LES PAYES sur le disque dur à PARTIR DE LA CLE USB3</a:t>
            </a:r>
            <a:endParaRPr b="0" lang="fr-FR" sz="1800" spc="-1" strike="noStrike">
              <a:solidFill>
                <a:srgbClr val="000000"/>
              </a:solidFill>
              <a:uFill>
                <a:solidFill>
                  <a:srgbClr val="ffffff"/>
                </a:solidFill>
              </a:uFill>
              <a:latin typeface="Arial"/>
            </a:endParaRPr>
          </a:p>
        </p:txBody>
      </p:sp>
      <p:sp>
        <p:nvSpPr>
          <p:cNvPr id="293" name="CustomShape 8"/>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251640" y="1036800"/>
            <a:ext cx="5414040" cy="332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295" name="CustomShape 2"/>
          <p:cNvSpPr/>
          <p:nvPr/>
        </p:nvSpPr>
        <p:spPr>
          <a:xfrm>
            <a:off x="7883640" y="6321600"/>
            <a:ext cx="896400" cy="175680"/>
          </a:xfrm>
          <a:prstGeom prst="rect">
            <a:avLst/>
          </a:prstGeom>
          <a:noFill/>
          <a:ln>
            <a:noFill/>
          </a:ln>
        </p:spPr>
        <p:style>
          <a:lnRef idx="0"/>
          <a:fillRef idx="0"/>
          <a:effectRef idx="0"/>
          <a:fontRef idx="minor"/>
        </p:style>
      </p:sp>
      <p:pic>
        <p:nvPicPr>
          <p:cNvPr id="296" name="Image 244" descr=""/>
          <p:cNvPicPr/>
          <p:nvPr/>
        </p:nvPicPr>
        <p:blipFill>
          <a:blip r:embed="rId1"/>
          <a:srcRect l="13098" t="13345" r="43010" b="70459"/>
          <a:stretch/>
        </p:blipFill>
        <p:spPr>
          <a:xfrm>
            <a:off x="156240" y="3816000"/>
            <a:ext cx="8914680" cy="2550240"/>
          </a:xfrm>
          <a:prstGeom prst="rect">
            <a:avLst/>
          </a:prstGeom>
          <a:ln>
            <a:noFill/>
          </a:ln>
        </p:spPr>
      </p:pic>
      <p:sp>
        <p:nvSpPr>
          <p:cNvPr id="297" name="CustomShape 3"/>
          <p:cNvSpPr/>
          <p:nvPr/>
        </p:nvSpPr>
        <p:spPr>
          <a:xfrm>
            <a:off x="186120" y="4903200"/>
            <a:ext cx="1354680" cy="1451160"/>
          </a:xfrm>
          <a:prstGeom prst="rect">
            <a:avLst/>
          </a:prstGeom>
          <a:solidFill>
            <a:srgbClr val="ddd9c7"/>
          </a:solidFill>
          <a:ln>
            <a:noFill/>
          </a:ln>
        </p:spPr>
        <p:style>
          <a:lnRef idx="0"/>
          <a:fillRef idx="0"/>
          <a:effectRef idx="0"/>
          <a:fontRef idx="minor"/>
        </p:style>
      </p:sp>
      <p:sp>
        <p:nvSpPr>
          <p:cNvPr id="298" name="CustomShape 4"/>
          <p:cNvSpPr/>
          <p:nvPr/>
        </p:nvSpPr>
        <p:spPr>
          <a:xfrm>
            <a:off x="89280" y="1242000"/>
            <a:ext cx="9034560" cy="26848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uFill>
                  <a:solidFill>
                    <a:srgbClr val="ffffff"/>
                  </a:solidFill>
                </a:uFill>
                <a:latin typeface="Arial"/>
                <a:ea typeface="DejaVu Sans"/>
              </a:rPr>
              <a:t>3. Cliquer sur le dossier des données de paye regroupant vos données sur la clé, </a:t>
            </a:r>
            <a:r>
              <a:rPr b="0" i="1" lang="fr-FR" sz="1800" spc="-1" strike="noStrike">
                <a:solidFill>
                  <a:srgbClr val="0000cc"/>
                </a:solidFill>
                <a:uFill>
                  <a:solidFill>
                    <a:srgbClr val="ffffff"/>
                  </a:solidFill>
                </a:uFill>
                <a:latin typeface="Arial"/>
                <a:ea typeface="DejaVu Sans"/>
              </a:rPr>
              <a:t>en maintenant la touche Ctrl enfoncée</a:t>
            </a:r>
            <a:r>
              <a:rPr b="0" lang="fr-FR" sz="1800" spc="-1" strike="noStrike">
                <a:solidFill>
                  <a:srgbClr val="0000cc"/>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cc"/>
                </a:solidFill>
                <a:uFill>
                  <a:solidFill>
                    <a:srgbClr val="ffffff"/>
                  </a:solidFill>
                </a:uFill>
                <a:latin typeface="Arial"/>
                <a:ea typeface="DejaVu Sans"/>
              </a:rPr>
              <a:t>4. « </a:t>
            </a:r>
            <a:r>
              <a:rPr b="1" i="1" lang="fr-FR" sz="1800" spc="-1" strike="noStrike">
                <a:solidFill>
                  <a:srgbClr val="0000cc"/>
                </a:solidFill>
                <a:uFill>
                  <a:solidFill>
                    <a:srgbClr val="ffffff"/>
                  </a:solidFill>
                </a:uFill>
                <a:latin typeface="Arial"/>
                <a:ea typeface="DejaVu Sans"/>
              </a:rPr>
              <a:t>Glisser-déposer</a:t>
            </a:r>
            <a:r>
              <a:rPr b="0" lang="fr-FR" sz="1800" spc="-1" strike="noStrike">
                <a:solidFill>
                  <a:srgbClr val="0000cc"/>
                </a:solidFill>
                <a:uFill>
                  <a:solidFill>
                    <a:srgbClr val="ffffff"/>
                  </a:solidFill>
                </a:uFill>
                <a:latin typeface="Arial"/>
                <a:ea typeface="DejaVu Sans"/>
              </a:rPr>
              <a:t> » ce dossier vers la fenêtre droite du gestionnaire</a:t>
            </a:r>
            <a:r>
              <a:rPr b="0" lang="fr-FR" sz="1800" spc="-1" strike="noStrike">
                <a:solidFill>
                  <a:srgbClr val="000000"/>
                </a:solidFill>
                <a:uFill>
                  <a:solidFill>
                    <a:srgbClr val="ffffff"/>
                  </a:solidFill>
                </a:uFill>
                <a:latin typeface="Arial"/>
                <a:ea typeface="DejaVu Sans"/>
              </a:rPr>
              <a:t> </a:t>
            </a:r>
            <a:r>
              <a:rPr b="1" i="1" lang="fr-FR" sz="1800" spc="-1" strike="noStrike">
                <a:solidFill>
                  <a:srgbClr val="0000cc"/>
                </a:solidFill>
                <a:uFill>
                  <a:solidFill>
                    <a:srgbClr val="ffffff"/>
                  </a:solidFill>
                </a:uFill>
                <a:latin typeface="Arial"/>
                <a:ea typeface="DejaVu Sans"/>
              </a:rPr>
              <a:t>avec la touche Ctrl enfoncée</a:t>
            </a:r>
            <a:r>
              <a:rPr b="1" lang="fr-FR" sz="1800" spc="-1" strike="noStrike">
                <a:solidFill>
                  <a:srgbClr val="0000cc"/>
                </a:solidFill>
                <a:uFill>
                  <a:solidFill>
                    <a:srgbClr val="ffffff"/>
                  </a:solidFill>
                </a:uFill>
                <a:latin typeface="Arial"/>
                <a:ea typeface="DejaVu Sans"/>
              </a:rPr>
              <a:t> </a:t>
            </a:r>
            <a:r>
              <a:rPr b="0" lang="fr-FR" sz="1800" spc="-1" strike="noStrike">
                <a:solidFill>
                  <a:srgbClr val="0000cc"/>
                </a:solidFill>
                <a:uFill>
                  <a:solidFill>
                    <a:srgbClr val="ffffff"/>
                  </a:solidFill>
                </a:uFill>
                <a:latin typeface="Arial"/>
                <a:ea typeface="DejaVu Sans"/>
              </a:rPr>
              <a:t>vers le répertoire des données (</a:t>
            </a:r>
            <a:r>
              <a:rPr b="1" i="1" lang="fr-FR" sz="1800" spc="-1" strike="noStrike">
                <a:solidFill>
                  <a:srgbClr val="0000cc"/>
                </a:solidFill>
                <a:uFill>
                  <a:solidFill>
                    <a:srgbClr val="ffffff"/>
                  </a:solidFill>
                </a:uFill>
                <a:latin typeface="Arial"/>
                <a:ea typeface="DejaVu Sans"/>
              </a:rPr>
              <a:t>Données</a:t>
            </a:r>
            <a:r>
              <a:rPr b="0" lang="fr-FR" sz="1800" spc="-1" strike="noStrike">
                <a:solidFill>
                  <a:srgbClr val="0000cc"/>
                </a:solidFill>
                <a:uFill>
                  <a:solidFill>
                    <a:srgbClr val="ffffff"/>
                  </a:solidFill>
                </a:uFill>
                <a:latin typeface="Arial"/>
                <a:ea typeface="DejaVu Sans"/>
              </a:rPr>
              <a:t>)</a:t>
            </a:r>
            <a:r>
              <a:rPr b="1" lang="fr-FR" sz="1800" spc="-1" strike="noStrike">
                <a:solidFill>
                  <a:srgbClr val="0000cc"/>
                </a:solidFill>
                <a:uFill>
                  <a:solidFill>
                    <a:srgbClr val="ffffff"/>
                  </a:solidFill>
                </a:uFill>
                <a:latin typeface="Arial"/>
                <a:ea typeface="DejaVu Sans"/>
              </a:rPr>
              <a:t>.</a:t>
            </a:r>
            <a:r>
              <a:rPr b="0" lang="fr-FR" sz="1800" spc="-1" strike="noStrike">
                <a:solidFill>
                  <a:srgbClr val="0000cc"/>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cc"/>
                </a:solidFill>
                <a:uFill>
                  <a:solidFill>
                    <a:srgbClr val="ffffff"/>
                  </a:solidFill>
                </a:uFill>
                <a:latin typeface="Arial"/>
                <a:ea typeface="DejaVu Sans"/>
              </a:rPr>
              <a:t>5</a:t>
            </a:r>
            <a:r>
              <a:rPr b="1" lang="fr-FR" sz="1800" spc="-1" strike="noStrike">
                <a:solidFill>
                  <a:srgbClr val="0000cc"/>
                </a:solidFill>
                <a:uFill>
                  <a:solidFill>
                    <a:srgbClr val="ffffff"/>
                  </a:solidFill>
                </a:uFill>
                <a:latin typeface="Arial"/>
                <a:ea typeface="DejaVu Sans"/>
              </a:rPr>
              <a:t>. </a:t>
            </a:r>
            <a:r>
              <a:rPr b="0" lang="fr-FR" sz="1800" spc="-1" strike="noStrike">
                <a:solidFill>
                  <a:srgbClr val="0000cc"/>
                </a:solidFill>
                <a:uFill>
                  <a:solidFill>
                    <a:srgbClr val="ffffff"/>
                  </a:solidFill>
                </a:uFill>
                <a:latin typeface="Arial"/>
                <a:ea typeface="DejaVu Sans"/>
              </a:rPr>
              <a:t>Relâcher Ctrl à la fin du déplacement. </a:t>
            </a:r>
            <a:endParaRPr b="0" lang="fr-FR" sz="1800" spc="-1" strike="noStrike">
              <a:solidFill>
                <a:srgbClr val="000000"/>
              </a:solidFill>
              <a:uFill>
                <a:solidFill>
                  <a:srgbClr val="ffffff"/>
                </a:solidFill>
              </a:uFill>
              <a:latin typeface="Arial"/>
            </a:endParaRPr>
          </a:p>
          <a:p>
            <a:pPr algn="just">
              <a:lnSpc>
                <a:spcPct val="100000"/>
              </a:lnSpc>
            </a:pPr>
            <a:r>
              <a:rPr b="1" lang="fr-FR" sz="1600" spc="-1" strike="noStrike">
                <a:solidFill>
                  <a:srgbClr val="ff0000"/>
                </a:solidFill>
                <a:uFill>
                  <a:solidFill>
                    <a:srgbClr val="ffffff"/>
                  </a:solidFill>
                </a:uFill>
                <a:latin typeface="Arial"/>
                <a:ea typeface="DejaVu Sans"/>
              </a:rPr>
              <a:t>Cette étape n’est pas nécessaire si l’interface a été paramétrée en mode « Chargement automatique des données »</a:t>
            </a:r>
            <a:endParaRPr b="0" lang="fr-FR" sz="1600" spc="-1" strike="noStrike">
              <a:solidFill>
                <a:srgbClr val="000000"/>
              </a:solidFill>
              <a:uFill>
                <a:solidFill>
                  <a:srgbClr val="ffffff"/>
                </a:solidFill>
              </a:uFill>
              <a:latin typeface="Arial"/>
            </a:endParaRPr>
          </a:p>
        </p:txBody>
      </p:sp>
      <p:sp>
        <p:nvSpPr>
          <p:cNvPr id="299" name="CustomShape 5"/>
          <p:cNvSpPr/>
          <p:nvPr/>
        </p:nvSpPr>
        <p:spPr>
          <a:xfrm>
            <a:off x="2448000" y="1309680"/>
            <a:ext cx="4316760" cy="343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Times New Roman"/>
                <a:ea typeface="DejaVu Sans"/>
              </a:rPr>
              <a:t> </a:t>
            </a: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
        <p:nvSpPr>
          <p:cNvPr id="300" name="CustomShape 6"/>
          <p:cNvSpPr/>
          <p:nvPr/>
        </p:nvSpPr>
        <p:spPr>
          <a:xfrm>
            <a:off x="611640" y="1220760"/>
            <a:ext cx="7701840" cy="1014840"/>
          </a:xfrm>
          <a:prstGeom prst="rect">
            <a:avLst/>
          </a:prstGeom>
          <a:noFill/>
          <a:ln>
            <a:noFill/>
          </a:ln>
        </p:spPr>
        <p:style>
          <a:lnRef idx="0"/>
          <a:fillRef idx="0"/>
          <a:effectRef idx="0"/>
          <a:fontRef idx="minor"/>
        </p:style>
      </p:sp>
      <p:sp>
        <p:nvSpPr>
          <p:cNvPr id="301" name="CustomShape 7"/>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7C4CA395-A923-499C-9FC5-E8F5046DB28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302" name="CustomShape 8"/>
          <p:cNvSpPr/>
          <p:nvPr/>
        </p:nvSpPr>
        <p:spPr>
          <a:xfrm>
            <a:off x="107640" y="34128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COPIER LES PAYES sur le disque dur à PARTIR DE LA CLE USB3</a:t>
            </a:r>
            <a:endParaRPr b="0" lang="fr-FR" sz="1800" spc="-1" strike="noStrike">
              <a:solidFill>
                <a:srgbClr val="000000"/>
              </a:solidFill>
              <a:uFill>
                <a:solidFill>
                  <a:srgbClr val="ffffff"/>
                </a:solidFill>
              </a:uFill>
              <a:latin typeface="Arial"/>
            </a:endParaRPr>
          </a:p>
        </p:txBody>
      </p:sp>
      <p:sp>
        <p:nvSpPr>
          <p:cNvPr id="303" name="CustomShape 9"/>
          <p:cNvSpPr/>
          <p:nvPr/>
        </p:nvSpPr>
        <p:spPr>
          <a:xfrm>
            <a:off x="2751840" y="650160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304"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251640" y="1036800"/>
            <a:ext cx="5414040" cy="33249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306" name="CustomShape 2"/>
          <p:cNvSpPr/>
          <p:nvPr/>
        </p:nvSpPr>
        <p:spPr>
          <a:xfrm>
            <a:off x="7883640" y="6321600"/>
            <a:ext cx="896400" cy="175680"/>
          </a:xfrm>
          <a:prstGeom prst="rect">
            <a:avLst/>
          </a:prstGeom>
          <a:noFill/>
          <a:ln>
            <a:noFill/>
          </a:ln>
        </p:spPr>
        <p:style>
          <a:lnRef idx="0"/>
          <a:fillRef idx="0"/>
          <a:effectRef idx="0"/>
          <a:fontRef idx="minor"/>
        </p:style>
      </p:sp>
      <p:sp>
        <p:nvSpPr>
          <p:cNvPr id="307" name="CustomShape 3"/>
          <p:cNvSpPr/>
          <p:nvPr/>
        </p:nvSpPr>
        <p:spPr>
          <a:xfrm>
            <a:off x="56880" y="141120"/>
            <a:ext cx="8889480" cy="433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Calibri"/>
                <a:ea typeface="ヒラギノ角ゴ Pro W3"/>
              </a:rPr>
              <a:t>IMPORTER LES PAYES a partir du disque optique </a:t>
            </a:r>
            <a:endParaRPr b="0" lang="fr-FR" sz="1800" spc="-1" strike="noStrike">
              <a:solidFill>
                <a:srgbClr val="000000"/>
              </a:solidFill>
              <a:uFill>
                <a:solidFill>
                  <a:srgbClr val="ffffff"/>
                </a:solidFill>
              </a:uFill>
              <a:latin typeface="Arial"/>
            </a:endParaRPr>
          </a:p>
        </p:txBody>
      </p:sp>
      <p:sp>
        <p:nvSpPr>
          <p:cNvPr id="308" name="CustomShape 4"/>
          <p:cNvSpPr/>
          <p:nvPr/>
        </p:nvSpPr>
        <p:spPr>
          <a:xfrm>
            <a:off x="611640" y="1870920"/>
            <a:ext cx="8278200" cy="1122480"/>
          </a:xfrm>
          <a:prstGeom prst="rect">
            <a:avLst/>
          </a:prstGeom>
          <a:noFill/>
          <a:ln>
            <a:noFill/>
          </a:ln>
        </p:spPr>
        <p:style>
          <a:lnRef idx="0"/>
          <a:fillRef idx="0"/>
          <a:effectRef idx="0"/>
          <a:fontRef idx="minor"/>
        </p:style>
      </p:sp>
      <p:sp>
        <p:nvSpPr>
          <p:cNvPr id="309" name="CustomShape 5"/>
          <p:cNvSpPr/>
          <p:nvPr/>
        </p:nvSpPr>
        <p:spPr>
          <a:xfrm>
            <a:off x="2448000" y="1309680"/>
            <a:ext cx="4316760" cy="343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Times New Roman"/>
                <a:ea typeface="DejaVu Sans"/>
              </a:rPr>
              <a:t> </a:t>
            </a: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
        <p:nvSpPr>
          <p:cNvPr id="310" name="CustomShape 6"/>
          <p:cNvSpPr/>
          <p:nvPr/>
        </p:nvSpPr>
        <p:spPr>
          <a:xfrm>
            <a:off x="611640" y="1220760"/>
            <a:ext cx="7886520" cy="432000"/>
          </a:xfrm>
          <a:prstGeom prst="rect">
            <a:avLst/>
          </a:prstGeom>
          <a:noFill/>
          <a:ln>
            <a:noFill/>
          </a:ln>
        </p:spPr>
        <p:style>
          <a:lnRef idx="0"/>
          <a:fillRef idx="0"/>
          <a:effectRef idx="0"/>
          <a:fontRef idx="minor"/>
        </p:style>
      </p:sp>
      <p:sp>
        <p:nvSpPr>
          <p:cNvPr id="311" name="CustomShape 7"/>
          <p:cNvSpPr/>
          <p:nvPr/>
        </p:nvSpPr>
        <p:spPr>
          <a:xfrm>
            <a:off x="0" y="1009440"/>
            <a:ext cx="5743440" cy="58489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DejaVu Sans"/>
              </a:rPr>
              <a:t>1-Insérer le disque optique avec les payes</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DejaVu Sans"/>
              </a:rPr>
              <a:t>2-Cliquer sur l’icône en forme de clé en bas de l’écran : choisir Disque optique. Cliquer sur l’icône flèche à droite.</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DejaVu Sans"/>
              </a:rPr>
              <a:t>3-Attendre que l’icône CD-ROM passe du rouge au vert : le CD-ROM doit être activé.</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uFill>
                  <a:solidFill>
                    <a:srgbClr val="ffffff"/>
                  </a:solidFill>
                </a:uFill>
                <a:latin typeface="Arial"/>
                <a:ea typeface="DejaVu Sans"/>
              </a:rPr>
              <a:t>Les données de paye sont lues automatiquement en mémoire. Pas de sauvegarde copie sur le disque dur.</a:t>
            </a: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p:txBody>
      </p:sp>
      <p:sp>
        <p:nvSpPr>
          <p:cNvPr id="312" name="CustomShape 8"/>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6FF1917A-47E9-45FC-B22F-3CAC051CD0C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313" name="Image 4" descr=""/>
          <p:cNvPicPr/>
          <p:nvPr/>
        </p:nvPicPr>
        <p:blipFill>
          <a:blip r:embed="rId1"/>
          <a:stretch/>
        </p:blipFill>
        <p:spPr>
          <a:xfrm>
            <a:off x="5745240" y="906120"/>
            <a:ext cx="3257280" cy="2864160"/>
          </a:xfrm>
          <a:prstGeom prst="rect">
            <a:avLst/>
          </a:prstGeom>
          <a:ln>
            <a:noFill/>
          </a:ln>
        </p:spPr>
      </p:pic>
      <p:pic>
        <p:nvPicPr>
          <p:cNvPr id="314" name="Image 5" descr=""/>
          <p:cNvPicPr/>
          <p:nvPr/>
        </p:nvPicPr>
        <p:blipFill>
          <a:blip r:embed="rId2"/>
          <a:stretch/>
        </p:blipFill>
        <p:spPr>
          <a:xfrm>
            <a:off x="5745240" y="3849120"/>
            <a:ext cx="3312360" cy="2912400"/>
          </a:xfrm>
          <a:prstGeom prst="rect">
            <a:avLst/>
          </a:prstGeom>
          <a:ln>
            <a:noFill/>
          </a:ln>
        </p:spPr>
      </p:pic>
      <p:sp>
        <p:nvSpPr>
          <p:cNvPr id="315" name="CustomShape 9"/>
          <p:cNvSpPr/>
          <p:nvPr/>
        </p:nvSpPr>
        <p:spPr>
          <a:xfrm>
            <a:off x="72000" y="6462360"/>
            <a:ext cx="52549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CustomShape 1"/>
          <p:cNvSpPr/>
          <p:nvPr/>
        </p:nvSpPr>
        <p:spPr>
          <a:xfrm>
            <a:off x="1511640" y="114480"/>
            <a:ext cx="6260400" cy="41724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SOMMAIRE</a:t>
            </a:r>
            <a:endParaRPr b="0" lang="fr-FR" sz="2400" spc="-1" strike="noStrike">
              <a:solidFill>
                <a:srgbClr val="000000"/>
              </a:solidFill>
              <a:uFill>
                <a:solidFill>
                  <a:srgbClr val="ffffff"/>
                </a:solidFill>
              </a:uFill>
              <a:latin typeface="Arial"/>
            </a:endParaRPr>
          </a:p>
        </p:txBody>
      </p:sp>
      <p:sp>
        <p:nvSpPr>
          <p:cNvPr id="156" name="CustomShape 2"/>
          <p:cNvSpPr/>
          <p:nvPr/>
        </p:nvSpPr>
        <p:spPr>
          <a:xfrm>
            <a:off x="324360" y="1052280"/>
            <a:ext cx="8493480" cy="4647960"/>
          </a:xfrm>
          <a:prstGeom prst="rect">
            <a:avLst/>
          </a:prstGeom>
          <a:noFill/>
          <a:ln>
            <a:noFill/>
          </a:ln>
        </p:spPr>
        <p:style>
          <a:lnRef idx="0"/>
          <a:fillRef idx="0"/>
          <a:effectRef idx="0"/>
          <a:fontRef idx="minor"/>
        </p:style>
        <p:txBody>
          <a:bodyPr lIns="0" rIns="0" tIns="0" bIns="0"/>
          <a:p>
            <a:pPr marL="720" indent="-339480">
              <a:lnSpc>
                <a:spcPct val="100000"/>
              </a:lnSpc>
            </a:pPr>
            <a:r>
              <a:rPr b="1" lang="fr-FR" sz="1800" spc="-1" strike="noStrike">
                <a:solidFill>
                  <a:srgbClr val="0000cc"/>
                </a:solidFill>
                <a:uFill>
                  <a:solidFill>
                    <a:srgbClr val="ffffff"/>
                  </a:solidFill>
                </a:uFill>
                <a:latin typeface="Times New Roman"/>
                <a:ea typeface="DejaVu Sans"/>
              </a:rPr>
              <a:t>L’ENVIRONNEMENT LINUX : NOTIONS DE BASE</a:t>
            </a:r>
            <a:endParaRPr b="0" lang="fr-FR" sz="1800" spc="-1" strike="noStrike">
              <a:solidFill>
                <a:srgbClr val="000000"/>
              </a:solidFill>
              <a:uFill>
                <a:solidFill>
                  <a:srgbClr val="ffffff"/>
                </a:solidFill>
              </a:uFill>
              <a:latin typeface="Arial"/>
            </a:endParaRPr>
          </a:p>
          <a:p>
            <a:pPr marL="720" indent="-339480">
              <a:lnSpc>
                <a:spcPct val="100000"/>
              </a:lnSpc>
            </a:pPr>
            <a:endParaRPr b="0" lang="fr-FR" sz="1800" spc="-1" strike="noStrike">
              <a:solidFill>
                <a:srgbClr val="000000"/>
              </a:solidFill>
              <a:uFill>
                <a:solidFill>
                  <a:srgbClr val="ffffff"/>
                </a:solidFill>
              </a:uFill>
              <a:latin typeface="Arial"/>
            </a:endParaRPr>
          </a:p>
          <a:p>
            <a:pPr marL="720" indent="-339480">
              <a:lnSpc>
                <a:spcPct val="100000"/>
              </a:lnSpc>
            </a:pPr>
            <a:r>
              <a:rPr b="1" lang="fr-FR" sz="1800" spc="-1" strike="noStrike">
                <a:solidFill>
                  <a:srgbClr val="0000cc"/>
                </a:solidFill>
                <a:uFill>
                  <a:solidFill>
                    <a:srgbClr val="ffffff"/>
                  </a:solidFill>
                </a:uFill>
                <a:latin typeface="Times New Roman"/>
                <a:ea typeface="DejaVu Sans"/>
              </a:rPr>
              <a:t>PRÉSENTATION GÉNÉRALE DE L’INTERFACE</a:t>
            </a:r>
            <a:endParaRPr b="0" lang="fr-FR" sz="1800" spc="-1" strike="noStrike">
              <a:solidFill>
                <a:srgbClr val="000000"/>
              </a:solidFill>
              <a:uFill>
                <a:solidFill>
                  <a:srgbClr val="ffffff"/>
                </a:solidFill>
              </a:uFill>
              <a:latin typeface="Arial"/>
            </a:endParaRPr>
          </a:p>
          <a:p>
            <a:pPr marL="720" indent="-339480">
              <a:lnSpc>
                <a:spcPct val="100000"/>
              </a:lnSpc>
            </a:pPr>
            <a:endParaRPr b="0" lang="fr-FR" sz="1800" spc="-1" strike="noStrike">
              <a:solidFill>
                <a:srgbClr val="000000"/>
              </a:solidFill>
              <a:uFill>
                <a:solidFill>
                  <a:srgbClr val="ffffff"/>
                </a:solidFill>
              </a:uFill>
              <a:latin typeface="Arial"/>
            </a:endParaRPr>
          </a:p>
          <a:p>
            <a:pPr marL="285840" indent="-28224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Lancer l’application</a:t>
            </a:r>
            <a:endParaRPr b="0" lang="fr-FR" sz="1800" spc="-1" strike="noStrike">
              <a:solidFill>
                <a:srgbClr val="000000"/>
              </a:solidFill>
              <a:uFill>
                <a:solidFill>
                  <a:srgbClr val="ffffff"/>
                </a:solidFill>
              </a:uFill>
              <a:latin typeface="Arial"/>
            </a:endParaRPr>
          </a:p>
          <a:p>
            <a:pPr marL="285840" indent="-28224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Les fonctionnalités de base</a:t>
            </a:r>
            <a:endParaRPr b="0" lang="fr-FR" sz="1800" spc="-1" strike="noStrike">
              <a:solidFill>
                <a:srgbClr val="000000"/>
              </a:solidFill>
              <a:uFill>
                <a:solidFill>
                  <a:srgbClr val="ffffff"/>
                </a:solidFill>
              </a:uFill>
              <a:latin typeface="Arial"/>
            </a:endParaRPr>
          </a:p>
          <a:p>
            <a:pPr marL="285840" indent="-28224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Copier les données de paye sur le PC dédié</a:t>
            </a:r>
            <a:endParaRPr b="0" lang="fr-FR" sz="1800" spc="-1" strike="noStrike">
              <a:solidFill>
                <a:srgbClr val="000000"/>
              </a:solidFill>
              <a:uFill>
                <a:solidFill>
                  <a:srgbClr val="ffffff"/>
                </a:solidFill>
              </a:uFill>
              <a:latin typeface="Arial"/>
            </a:endParaRPr>
          </a:p>
          <a:p>
            <a:pPr marL="285840" indent="-28224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Importer les données de paye dans l’interface</a:t>
            </a:r>
            <a:endParaRPr b="0" lang="fr-FR" sz="1800" spc="-1" strike="noStrike">
              <a:solidFill>
                <a:srgbClr val="000000"/>
              </a:solidFill>
              <a:uFill>
                <a:solidFill>
                  <a:srgbClr val="ffffff"/>
                </a:solidFill>
              </a:uFill>
              <a:latin typeface="Arial"/>
            </a:endParaRPr>
          </a:p>
          <a:p>
            <a:pPr marL="285840" indent="-28224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Utiliser les dialogues de paramétrage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1800">
              <a:lnSpc>
                <a:spcPct val="100000"/>
              </a:lnSpc>
            </a:pPr>
            <a:r>
              <a:rPr b="1" lang="fr-FR" sz="1800" spc="-1" strike="noStrike">
                <a:solidFill>
                  <a:srgbClr val="0000cc"/>
                </a:solidFill>
                <a:uFill>
                  <a:solidFill>
                    <a:srgbClr val="ffffff"/>
                  </a:solidFill>
                </a:uFill>
                <a:latin typeface="Times New Roman"/>
                <a:ea typeface="DejaVu Sans"/>
              </a:rPr>
              <a:t>PRODUIRE LES DONNÉES</a:t>
            </a:r>
            <a:endParaRPr b="0" lang="fr-FR" sz="1800" spc="-1" strike="noStrike">
              <a:solidFill>
                <a:srgbClr val="000000"/>
              </a:solidFill>
              <a:uFill>
                <a:solidFill>
                  <a:srgbClr val="ffffff"/>
                </a:solidFill>
              </a:uFill>
              <a:latin typeface="Arial"/>
            </a:endParaRPr>
          </a:p>
          <a:p>
            <a:pPr marL="1800">
              <a:lnSpc>
                <a:spcPct val="100000"/>
              </a:lnSpc>
            </a:pPr>
            <a:endParaRPr b="0" lang="fr-FR" sz="1800" spc="-1" strike="noStrike">
              <a:solidFill>
                <a:srgbClr val="000000"/>
              </a:solidFill>
              <a:uFill>
                <a:solidFill>
                  <a:srgbClr val="ffffff"/>
                </a:solidFill>
              </a:uFill>
              <a:latin typeface="Arial"/>
            </a:endParaRPr>
          </a:p>
          <a:p>
            <a:pPr marL="285840" indent="-28224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Produire les bases de données CSV</a:t>
            </a:r>
            <a:endParaRPr b="0" lang="fr-FR" sz="1800" spc="-1" strike="noStrike">
              <a:solidFill>
                <a:srgbClr val="000000"/>
              </a:solidFill>
              <a:uFill>
                <a:solidFill>
                  <a:srgbClr val="ffffff"/>
                </a:solidFill>
              </a:uFill>
              <a:latin typeface="Arial"/>
            </a:endParaRPr>
          </a:p>
          <a:p>
            <a:pPr marL="285840" indent="-28224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Exporter/Archiver/Désarchiver les données XHL</a:t>
            </a:r>
            <a:endParaRPr b="0" lang="fr-FR" sz="1800" spc="-1" strike="noStrike">
              <a:solidFill>
                <a:srgbClr val="000000"/>
              </a:solidFill>
              <a:uFill>
                <a:solidFill>
                  <a:srgbClr val="ffffff"/>
                </a:solidFill>
              </a:uFill>
              <a:latin typeface="Arial"/>
            </a:endParaRPr>
          </a:p>
          <a:p>
            <a:pPr marL="285840" indent="-28224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Contrôler la fiabilité de la paye dématérialisée</a:t>
            </a:r>
            <a:endParaRPr b="0" lang="fr-FR" sz="1800" spc="-1" strike="noStrike">
              <a:solidFill>
                <a:srgbClr val="000000"/>
              </a:solidFill>
              <a:uFill>
                <a:solidFill>
                  <a:srgbClr val="ffffff"/>
                </a:solidFill>
              </a:uFill>
              <a:latin typeface="Arial"/>
            </a:endParaRPr>
          </a:p>
          <a:p>
            <a:pPr marL="285840" indent="-28224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Générer le rapport d’automatisation de tests réglementaires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157" name="CustomShape 3"/>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B5D6CB34-AFED-44C6-811E-FD91F97843A7}"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158" name="CustomShape 4"/>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5C3E0800-3299-4071-980E-C6815813E45A}"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317" name="CustomShape 2"/>
          <p:cNvSpPr/>
          <p:nvPr/>
        </p:nvSpPr>
        <p:spPr>
          <a:xfrm>
            <a:off x="288000" y="714600"/>
            <a:ext cx="8554680" cy="939960"/>
          </a:xfrm>
          <a:prstGeom prst="rect">
            <a:avLst/>
          </a:prstGeom>
          <a:noFill/>
          <a:ln>
            <a:noFill/>
          </a:ln>
        </p:spPr>
        <p:style>
          <a:lnRef idx="0"/>
          <a:fillRef idx="0"/>
          <a:effectRef idx="0"/>
          <a:fontRef idx="minor"/>
        </p:style>
        <p:txBody>
          <a:bodyPr lIns="90000" rIns="90000" tIns="45000" bIns="45000"/>
          <a:p>
            <a:pPr marL="216000" indent="-21492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uFill>
                  <a:solidFill>
                    <a:srgbClr val="ffffff"/>
                  </a:solidFill>
                </a:u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solidFill>
                <a:srgbClr val="000000"/>
              </a:solidFill>
              <a:uFill>
                <a:solidFill>
                  <a:srgbClr val="ffffff"/>
                </a:solidFill>
              </a:uFill>
              <a:latin typeface="Arial"/>
            </a:endParaRPr>
          </a:p>
        </p:txBody>
      </p:sp>
      <p:pic>
        <p:nvPicPr>
          <p:cNvPr id="318" name="Image 318" descr=""/>
          <p:cNvPicPr/>
          <p:nvPr/>
        </p:nvPicPr>
        <p:blipFill>
          <a:blip r:embed="rId2"/>
          <a:srcRect l="0" t="22264" r="37182" b="19574"/>
          <a:stretch/>
        </p:blipFill>
        <p:spPr>
          <a:xfrm>
            <a:off x="16200" y="1800000"/>
            <a:ext cx="9054360" cy="1654200"/>
          </a:xfrm>
          <a:prstGeom prst="rect">
            <a:avLst/>
          </a:prstGeom>
          <a:ln>
            <a:solidFill>
              <a:srgbClr val="3465a4"/>
            </a:solidFill>
          </a:ln>
        </p:spPr>
      </p:pic>
      <p:sp>
        <p:nvSpPr>
          <p:cNvPr id="319" name="CustomShape 3"/>
          <p:cNvSpPr/>
          <p:nvPr/>
        </p:nvSpPr>
        <p:spPr>
          <a:xfrm>
            <a:off x="360000" y="3824280"/>
            <a:ext cx="8566560" cy="5007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marL="216000" indent="-214920" algn="just">
              <a:lnSpc>
                <a:spcPct val="100000"/>
              </a:lnSpc>
              <a:buClr>
                <a:srgbClr val="000000"/>
              </a:buClr>
              <a:buSzPct val="45000"/>
              <a:buFont typeface="Wingdings" charset="2"/>
              <a:buChar char=""/>
            </a:pPr>
            <a:r>
              <a:rPr b="0" lang="fr-FR" sz="1400" spc="-1" strike="noStrike">
                <a:solidFill>
                  <a:srgbClr val="000000"/>
                </a:solidFill>
                <a:uFill>
                  <a:solidFill>
                    <a:srgbClr val="ffffff"/>
                  </a:solidFill>
                </a:uFill>
                <a:latin typeface="Calibri"/>
                <a:ea typeface="DejaVu Sans"/>
              </a:rPr>
              <a:t>Si le chargement automatique n’est pas activé, glisser-déposer le disque optique depuis le gestionnaire de fichiers vers l’onglet central.</a:t>
            </a:r>
            <a:endParaRPr b="0" lang="fr-FR" sz="1400" spc="-1" strike="noStrike">
              <a:solidFill>
                <a:srgbClr val="000000"/>
              </a:solidFill>
              <a:uFill>
                <a:solidFill>
                  <a:srgbClr val="ffffff"/>
                </a:solidFill>
              </a:uFill>
              <a:latin typeface="Arial"/>
            </a:endParaRPr>
          </a:p>
        </p:txBody>
      </p:sp>
      <p:sp>
        <p:nvSpPr>
          <p:cNvPr id="320" name="CustomShape 4"/>
          <p:cNvSpPr/>
          <p:nvPr/>
        </p:nvSpPr>
        <p:spPr>
          <a:xfrm>
            <a:off x="576000" y="3591720"/>
            <a:ext cx="8422560" cy="29484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uFill>
                  <a:solidFill>
                    <a:srgbClr val="ffffff"/>
                  </a:solidFill>
                </a:uFill>
                <a:latin typeface="Calibri"/>
                <a:ea typeface="DejaVu Sans"/>
              </a:rPr>
              <a:t>Il est possible d’interrompre le chargement en cas d’erreur : cliquer sur l’icône </a:t>
            </a:r>
            <a:endParaRPr b="0" lang="fr-FR" sz="1400" spc="-1" strike="noStrike">
              <a:solidFill>
                <a:srgbClr val="000000"/>
              </a:solidFill>
              <a:uFill>
                <a:solidFill>
                  <a:srgbClr val="ffffff"/>
                </a:solidFill>
              </a:uFill>
              <a:latin typeface="Arial"/>
            </a:endParaRPr>
          </a:p>
        </p:txBody>
      </p:sp>
      <p:pic>
        <p:nvPicPr>
          <p:cNvPr id="321" name="Image 321" descr=""/>
          <p:cNvPicPr/>
          <p:nvPr/>
        </p:nvPicPr>
        <p:blipFill>
          <a:blip r:embed="rId3"/>
          <a:stretch/>
        </p:blipFill>
        <p:spPr>
          <a:xfrm>
            <a:off x="7709400" y="3551400"/>
            <a:ext cx="281160" cy="271440"/>
          </a:xfrm>
          <a:prstGeom prst="rect">
            <a:avLst/>
          </a:prstGeom>
          <a:ln>
            <a:solidFill>
              <a:srgbClr val="3465a4"/>
            </a:solidFill>
          </a:ln>
        </p:spPr>
      </p:pic>
      <p:pic>
        <p:nvPicPr>
          <p:cNvPr id="322" name="Image 322" descr=""/>
          <p:cNvPicPr/>
          <p:nvPr/>
        </p:nvPicPr>
        <p:blipFill>
          <a:blip r:embed="rId4"/>
          <a:srcRect l="0" t="85721" r="74189" b="0"/>
          <a:stretch/>
        </p:blipFill>
        <p:spPr>
          <a:xfrm>
            <a:off x="6640560" y="4457880"/>
            <a:ext cx="2358000" cy="724680"/>
          </a:xfrm>
          <a:prstGeom prst="rect">
            <a:avLst/>
          </a:prstGeom>
          <a:ln>
            <a:solidFill>
              <a:srgbClr val="3465a4"/>
            </a:solidFill>
          </a:ln>
        </p:spPr>
      </p:pic>
      <p:sp>
        <p:nvSpPr>
          <p:cNvPr id="323" name="CustomShape 5"/>
          <p:cNvSpPr/>
          <p:nvPr/>
        </p:nvSpPr>
        <p:spPr>
          <a:xfrm>
            <a:off x="576000" y="4598280"/>
            <a:ext cx="5902560" cy="17362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uFill>
                  <a:solidFill>
                    <a:srgbClr val="ffffff"/>
                  </a:solidFill>
                </a:uFill>
                <a:latin typeface="Calibri"/>
                <a:ea typeface="DejaVu Sans"/>
              </a:rPr>
              <a:t>Cliquer sur l’icône clé du Tableau de bord en bas de l’écran, à côté du « Menu démarrer K ».</a:t>
            </a:r>
            <a:endParaRPr b="0" lang="fr-FR" sz="1400" spc="-1" strike="noStrike">
              <a:solidFill>
                <a:srgbClr val="000000"/>
              </a:solidFill>
              <a:uFill>
                <a:solidFill>
                  <a:srgbClr val="ffffff"/>
                </a:solidFill>
              </a:uFill>
              <a:latin typeface="Arial"/>
            </a:endParaRPr>
          </a:p>
          <a:p>
            <a:pPr algn="just">
              <a:lnSpc>
                <a:spcPct val="100000"/>
              </a:lnSpc>
            </a:pPr>
            <a:endParaRPr b="0" lang="fr-FR" sz="1400" spc="-1" strike="noStrike">
              <a:solidFill>
                <a:srgbClr val="000000"/>
              </a:solidFill>
              <a:uFill>
                <a:solidFill>
                  <a:srgbClr val="ffffff"/>
                </a:solidFill>
              </a:uFill>
              <a:latin typeface="Arial"/>
            </a:endParaRPr>
          </a:p>
          <a:p>
            <a:pPr algn="just">
              <a:lnSpc>
                <a:spcPct val="100000"/>
              </a:lnSpc>
            </a:pPr>
            <a:r>
              <a:rPr b="0" lang="fr-FR" sz="1400" spc="-1" strike="noStrike">
                <a:solidFill>
                  <a:srgbClr val="000000"/>
                </a:solidFill>
                <a:uFill>
                  <a:solidFill>
                    <a:srgbClr val="ffffff"/>
                  </a:solidFill>
                </a:uFill>
                <a:latin typeface="Calibri"/>
                <a:ea typeface="DejaVu Sans"/>
              </a:rPr>
              <a:t>Puis sélectionner le disque optique en cliquant sur « Ouvrir dans le gestionnaire de fichiers »</a:t>
            </a:r>
            <a:endParaRPr b="0" lang="fr-FR" sz="1400" spc="-1" strike="noStrike">
              <a:solidFill>
                <a:srgbClr val="000000"/>
              </a:solidFill>
              <a:uFill>
                <a:solidFill>
                  <a:srgbClr val="ffffff"/>
                </a:solidFill>
              </a:uFill>
              <a:latin typeface="Arial"/>
            </a:endParaRPr>
          </a:p>
          <a:p>
            <a:pPr algn="just">
              <a:lnSpc>
                <a:spcPct val="100000"/>
              </a:lnSpc>
            </a:pPr>
            <a:endParaRPr b="0" lang="fr-FR" sz="1400" spc="-1" strike="noStrike">
              <a:solidFill>
                <a:srgbClr val="000000"/>
              </a:solidFill>
              <a:uFill>
                <a:solidFill>
                  <a:srgbClr val="ffffff"/>
                </a:solidFill>
              </a:uFill>
              <a:latin typeface="Arial"/>
            </a:endParaRPr>
          </a:p>
          <a:p>
            <a:pPr algn="just">
              <a:lnSpc>
                <a:spcPct val="100000"/>
              </a:lnSpc>
            </a:pPr>
            <a:endParaRPr b="0" lang="fr-FR" sz="1400" spc="-1" strike="noStrike">
              <a:solidFill>
                <a:srgbClr val="000000"/>
              </a:solidFill>
              <a:uFill>
                <a:solidFill>
                  <a:srgbClr val="ffffff"/>
                </a:solidFill>
              </a:uFill>
              <a:latin typeface="Arial"/>
            </a:endParaRPr>
          </a:p>
        </p:txBody>
      </p:sp>
      <p:pic>
        <p:nvPicPr>
          <p:cNvPr id="324" name="Image 324" descr=""/>
          <p:cNvPicPr/>
          <p:nvPr/>
        </p:nvPicPr>
        <p:blipFill>
          <a:blip r:embed="rId5"/>
          <a:srcRect l="0" t="67336" r="81275" b="18512"/>
          <a:stretch/>
        </p:blipFill>
        <p:spPr>
          <a:xfrm>
            <a:off x="7288560" y="5256360"/>
            <a:ext cx="1710000" cy="718200"/>
          </a:xfrm>
          <a:prstGeom prst="rect">
            <a:avLst/>
          </a:prstGeom>
          <a:ln>
            <a:solidFill>
              <a:srgbClr val="3465a4"/>
            </a:solidFill>
          </a:ln>
        </p:spPr>
      </p:pic>
      <p:sp>
        <p:nvSpPr>
          <p:cNvPr id="325" name="CustomShape 6"/>
          <p:cNvSpPr/>
          <p:nvPr/>
        </p:nvSpPr>
        <p:spPr>
          <a:xfrm>
            <a:off x="1656000" y="6463440"/>
            <a:ext cx="523116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326" name="CustomShape 7"/>
          <p:cNvSpPr/>
          <p:nvPr/>
        </p:nvSpPr>
        <p:spPr>
          <a:xfrm>
            <a:off x="56880" y="141120"/>
            <a:ext cx="8889480" cy="433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Calibri"/>
                <a:ea typeface="ヒラギノ角ゴ Pro W3"/>
              </a:rPr>
              <a:t>IMPORTER LES PAYES a partir du disque optique </a:t>
            </a:r>
            <a:endParaRPr b="0" lang="fr-FR" sz="18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 name="Image 327" descr=""/>
          <p:cNvPicPr/>
          <p:nvPr/>
        </p:nvPicPr>
        <p:blipFill>
          <a:blip r:embed="rId1"/>
          <a:srcRect l="469" t="1793" r="41120" b="56890"/>
          <a:stretch/>
        </p:blipFill>
        <p:spPr>
          <a:xfrm>
            <a:off x="72000" y="1440360"/>
            <a:ext cx="8960400" cy="3526560"/>
          </a:xfrm>
          <a:prstGeom prst="rect">
            <a:avLst/>
          </a:prstGeom>
          <a:ln>
            <a:solidFill>
              <a:srgbClr val="3465a4"/>
            </a:solidFill>
          </a:ln>
        </p:spPr>
      </p:pic>
      <p:sp>
        <p:nvSpPr>
          <p:cNvPr id="328" name="CustomShape 1"/>
          <p:cNvSpPr/>
          <p:nvPr/>
        </p:nvSpPr>
        <p:spPr>
          <a:xfrm>
            <a:off x="432000" y="554760"/>
            <a:ext cx="8422560" cy="811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uFill>
                  <a:solidFill>
                    <a:srgbClr val="ffffff"/>
                  </a:solidFill>
                </a:u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solidFill>
                <a:srgbClr val="000000"/>
              </a:solidFill>
              <a:uFill>
                <a:solidFill>
                  <a:srgbClr val="ffffff"/>
                </a:solidFill>
              </a:uFill>
              <a:latin typeface="Arial"/>
            </a:endParaRPr>
          </a:p>
        </p:txBody>
      </p:sp>
      <p:sp>
        <p:nvSpPr>
          <p:cNvPr id="329" name="CustomShape 2"/>
          <p:cNvSpPr/>
          <p:nvPr/>
        </p:nvSpPr>
        <p:spPr>
          <a:xfrm>
            <a:off x="4572000" y="4968000"/>
            <a:ext cx="3022560" cy="29484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uFill>
                  <a:solidFill>
                    <a:srgbClr val="ffffff"/>
                  </a:solidFill>
                </a:uFill>
                <a:latin typeface="Calibri"/>
                <a:ea typeface="DejaVu Sans"/>
              </a:rPr>
              <a:t>Noter le chemin</a:t>
            </a:r>
            <a:r>
              <a:rPr b="0" lang="fr-FR" sz="1300" spc="-1" strike="noStrike">
                <a:solidFill>
                  <a:srgbClr val="6666ff"/>
                </a:solidFill>
                <a:uFill>
                  <a:solidFill>
                    <a:srgbClr val="ffffff"/>
                  </a:solidFill>
                </a:uFill>
                <a:latin typeface="Calibri"/>
                <a:ea typeface="DejaVu Sans"/>
              </a:rPr>
              <a:t> /mnt/cdrom</a:t>
            </a:r>
            <a:endParaRPr b="0" lang="fr-FR" sz="1300" spc="-1" strike="noStrike">
              <a:solidFill>
                <a:srgbClr val="000000"/>
              </a:solidFill>
              <a:uFill>
                <a:solidFill>
                  <a:srgbClr val="ffffff"/>
                </a:solidFill>
              </a:uFill>
              <a:latin typeface="Arial"/>
            </a:endParaRPr>
          </a:p>
        </p:txBody>
      </p:sp>
      <p:sp>
        <p:nvSpPr>
          <p:cNvPr id="330"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31" name="Image 331" descr=""/>
          <p:cNvPicPr/>
          <p:nvPr/>
        </p:nvPicPr>
        <p:blipFill>
          <a:blip r:embed="rId2"/>
          <a:srcRect l="18493" t="39991" r="53279" b="50571"/>
          <a:stretch/>
        </p:blipFill>
        <p:spPr>
          <a:xfrm>
            <a:off x="4356000" y="5580000"/>
            <a:ext cx="4174560" cy="718200"/>
          </a:xfrm>
          <a:prstGeom prst="rect">
            <a:avLst/>
          </a:prstGeom>
          <a:ln>
            <a:solidFill>
              <a:srgbClr val="3465a4"/>
            </a:solidFill>
          </a:ln>
        </p:spPr>
      </p:pic>
      <p:sp>
        <p:nvSpPr>
          <p:cNvPr id="332" name="CustomShape 4"/>
          <p:cNvSpPr/>
          <p:nvPr/>
        </p:nvSpPr>
        <p:spPr>
          <a:xfrm>
            <a:off x="144000" y="5515560"/>
            <a:ext cx="4678560" cy="5310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500" spc="-1" strike="noStrike">
                <a:solidFill>
                  <a:srgbClr val="000000"/>
                </a:solidFill>
                <a:uFill>
                  <a:solidFill>
                    <a:srgbClr val="ffffff"/>
                  </a:solidFill>
                </a:uFill>
                <a:latin typeface="Calibri"/>
                <a:ea typeface="DejaVu Sans"/>
              </a:rPr>
              <a:t>Lorsque le dossier est lâché, l’importation commence automatiquement.</a:t>
            </a:r>
            <a:endParaRPr b="0" lang="fr-FR" sz="1500" spc="-1" strike="noStrike">
              <a:solidFill>
                <a:srgbClr val="000000"/>
              </a:solidFill>
              <a:uFill>
                <a:solidFill>
                  <a:srgbClr val="ffffff"/>
                </a:solidFill>
              </a:uFill>
              <a:latin typeface="Arial"/>
            </a:endParaRPr>
          </a:p>
        </p:txBody>
      </p:sp>
      <p:sp>
        <p:nvSpPr>
          <p:cNvPr id="333" name="CustomShape 5"/>
          <p:cNvSpPr/>
          <p:nvPr/>
        </p:nvSpPr>
        <p:spPr>
          <a:xfrm>
            <a:off x="720000" y="6499440"/>
            <a:ext cx="616716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334" name="CustomShape 6"/>
          <p:cNvSpPr/>
          <p:nvPr/>
        </p:nvSpPr>
        <p:spPr>
          <a:xfrm>
            <a:off x="56880" y="69120"/>
            <a:ext cx="8889480" cy="4338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Calibri"/>
                <a:ea typeface="ヒラギノ角ゴ Pro W3"/>
              </a:rPr>
              <a:t>IMPORTER LES PAYES a partir du disque optique </a:t>
            </a:r>
            <a:endParaRPr b="0" lang="fr-FR"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Image 2" descr=""/>
          <p:cNvPicPr/>
          <p:nvPr/>
        </p:nvPicPr>
        <p:blipFill>
          <a:blip r:embed="rId1"/>
          <a:srcRect l="0" t="1630" r="48114" b="61643"/>
          <a:stretch/>
        </p:blipFill>
        <p:spPr>
          <a:xfrm>
            <a:off x="0" y="995040"/>
            <a:ext cx="6278400" cy="2772720"/>
          </a:xfrm>
          <a:prstGeom prst="rect">
            <a:avLst/>
          </a:prstGeom>
          <a:ln>
            <a:noFill/>
          </a:ln>
        </p:spPr>
      </p:pic>
      <p:sp>
        <p:nvSpPr>
          <p:cNvPr id="336" name="CustomShape 1"/>
          <p:cNvSpPr/>
          <p:nvPr/>
        </p:nvSpPr>
        <p:spPr>
          <a:xfrm>
            <a:off x="120960" y="1953000"/>
            <a:ext cx="8601480" cy="377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337" name="CustomShape 2"/>
          <p:cNvSpPr/>
          <p:nvPr/>
        </p:nvSpPr>
        <p:spPr>
          <a:xfrm>
            <a:off x="1332000" y="6321600"/>
            <a:ext cx="6476400" cy="175680"/>
          </a:xfrm>
          <a:prstGeom prst="rect">
            <a:avLst/>
          </a:prstGeom>
          <a:noFill/>
          <a:ln>
            <a:noFill/>
          </a:ln>
        </p:spPr>
        <p:style>
          <a:lnRef idx="0"/>
          <a:fillRef idx="0"/>
          <a:effectRef idx="0"/>
          <a:fontRef idx="minor"/>
        </p:style>
      </p:sp>
      <p:sp>
        <p:nvSpPr>
          <p:cNvPr id="338" name="CustomShape 3"/>
          <p:cNvSpPr/>
          <p:nvPr/>
        </p:nvSpPr>
        <p:spPr>
          <a:xfrm>
            <a:off x="7883640" y="6321600"/>
            <a:ext cx="896400" cy="175680"/>
          </a:xfrm>
          <a:prstGeom prst="rect">
            <a:avLst/>
          </a:prstGeom>
          <a:noFill/>
          <a:ln>
            <a:noFill/>
          </a:ln>
        </p:spPr>
        <p:style>
          <a:lnRef idx="0"/>
          <a:fillRef idx="0"/>
          <a:effectRef idx="0"/>
          <a:fontRef idx="minor"/>
        </p:style>
      </p:sp>
      <p:sp>
        <p:nvSpPr>
          <p:cNvPr id="339" name="CustomShape 4"/>
          <p:cNvSpPr/>
          <p:nvPr/>
        </p:nvSpPr>
        <p:spPr>
          <a:xfrm>
            <a:off x="180720" y="18216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IMPORTER les données DE paYe à analyser</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340" name="CustomShape 5"/>
          <p:cNvSpPr/>
          <p:nvPr/>
        </p:nvSpPr>
        <p:spPr>
          <a:xfrm>
            <a:off x="6220800" y="1888920"/>
            <a:ext cx="2229120" cy="343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 Sélectionner le dossier des payes. </a:t>
            </a:r>
            <a:endParaRPr b="0" lang="fr-FR" sz="1800" spc="-1" strike="noStrike">
              <a:solidFill>
                <a:srgbClr val="000000"/>
              </a:solidFill>
              <a:uFill>
                <a:solidFill>
                  <a:srgbClr val="ffffff"/>
                </a:solidFill>
              </a:uFill>
              <a:latin typeface="Arial"/>
            </a:endParaRPr>
          </a:p>
        </p:txBody>
      </p:sp>
      <p:sp>
        <p:nvSpPr>
          <p:cNvPr id="341" name="CustomShape 6"/>
          <p:cNvSpPr/>
          <p:nvPr/>
        </p:nvSpPr>
        <p:spPr>
          <a:xfrm>
            <a:off x="4185720" y="2925000"/>
            <a:ext cx="4536720" cy="428760"/>
          </a:xfrm>
          <a:prstGeom prst="rect">
            <a:avLst/>
          </a:prstGeom>
          <a:noFill/>
          <a:ln>
            <a:noFill/>
          </a:ln>
        </p:spPr>
        <p:style>
          <a:lnRef idx="0"/>
          <a:fillRef idx="0"/>
          <a:effectRef idx="0"/>
          <a:fontRef idx="minor"/>
        </p:style>
      </p:sp>
      <p:sp>
        <p:nvSpPr>
          <p:cNvPr id="342" name="CustomShape 7"/>
          <p:cNvSpPr/>
          <p:nvPr/>
        </p:nvSpPr>
        <p:spPr>
          <a:xfrm flipH="1" rot="21585000">
            <a:off x="1867680" y="3330000"/>
            <a:ext cx="1005480" cy="429480"/>
          </a:xfrm>
          <a:prstGeom prst="ellipse">
            <a:avLst/>
          </a:prstGeom>
          <a:noFill/>
          <a:ln>
            <a:solidFill>
              <a:srgbClr val="cc0000"/>
            </a:solidFill>
          </a:ln>
        </p:spPr>
        <p:style>
          <a:lnRef idx="0"/>
          <a:fillRef idx="0"/>
          <a:effectRef idx="0"/>
          <a:fontRef idx="minor"/>
        </p:style>
      </p:sp>
      <p:sp>
        <p:nvSpPr>
          <p:cNvPr id="343" name="CustomShape 8"/>
          <p:cNvSpPr/>
          <p:nvPr/>
        </p:nvSpPr>
        <p:spPr>
          <a:xfrm flipH="1">
            <a:off x="2877840" y="3107160"/>
            <a:ext cx="1607760" cy="400320"/>
          </a:xfrm>
          <a:custGeom>
            <a:avLst/>
            <a:gdLst/>
            <a:ahLst/>
            <a:rect l="l" t="t" r="r" b="b"/>
            <a:pathLst>
              <a:path w="21600" h="21600">
                <a:moveTo>
                  <a:pt x="0" y="0"/>
                </a:moveTo>
                <a:lnTo>
                  <a:pt x="21600" y="21600"/>
                </a:lnTo>
              </a:path>
            </a:pathLst>
          </a:custGeom>
          <a:noFill/>
          <a:ln>
            <a:solidFill>
              <a:srgbClr val="be4b48"/>
            </a:solidFill>
            <a:round/>
            <a:tailEnd len="med" type="arrow" w="med"/>
          </a:ln>
        </p:spPr>
        <p:style>
          <a:lnRef idx="1">
            <a:schemeClr val="accent2"/>
          </a:lnRef>
          <a:fillRef idx="0">
            <a:schemeClr val="accent2"/>
          </a:fillRef>
          <a:effectRef idx="0">
            <a:schemeClr val="accent2"/>
          </a:effectRef>
          <a:fontRef idx="minor"/>
        </p:style>
      </p:sp>
      <p:sp>
        <p:nvSpPr>
          <p:cNvPr id="344" name="CustomShape 9"/>
          <p:cNvSpPr/>
          <p:nvPr/>
        </p:nvSpPr>
        <p:spPr>
          <a:xfrm>
            <a:off x="4547880" y="2541240"/>
            <a:ext cx="1671120" cy="855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2. Cliquer sur l’icône d’importation pour importer les fichiers et extraire les données</a:t>
            </a:r>
            <a:endParaRPr b="0" lang="fr-FR" sz="1800" spc="-1" strike="noStrike">
              <a:solidFill>
                <a:srgbClr val="000000"/>
              </a:solidFill>
              <a:uFill>
                <a:solidFill>
                  <a:srgbClr val="ffffff"/>
                </a:solidFill>
              </a:uFill>
              <a:latin typeface="Arial"/>
            </a:endParaRPr>
          </a:p>
        </p:txBody>
      </p:sp>
      <p:sp>
        <p:nvSpPr>
          <p:cNvPr id="345" name="CustomShape 10"/>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066233B7-C28E-4750-A640-29320928590C}"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346" name="CustomShape 11"/>
          <p:cNvSpPr/>
          <p:nvPr/>
        </p:nvSpPr>
        <p:spPr>
          <a:xfrm>
            <a:off x="609120" y="4936320"/>
            <a:ext cx="8049600" cy="91188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solidFill>
                <a:srgbClr val="000000"/>
              </a:solidFill>
              <a:uFill>
                <a:solidFill>
                  <a:srgbClr val="ffffff"/>
                </a:solidFill>
              </a:uFill>
              <a:latin typeface="Arial"/>
            </a:endParaRPr>
          </a:p>
        </p:txBody>
      </p:sp>
      <p:sp>
        <p:nvSpPr>
          <p:cNvPr id="347" name="CustomShape 12"/>
          <p:cNvSpPr/>
          <p:nvPr/>
        </p:nvSpPr>
        <p:spPr>
          <a:xfrm flipH="1" flipV="1">
            <a:off x="2180160" y="1884600"/>
            <a:ext cx="3930840" cy="238680"/>
          </a:xfrm>
          <a:custGeom>
            <a:avLst/>
            <a:gdLst/>
            <a:ahLst/>
            <a:rect l="l" t="t" r="r" b="b"/>
            <a:pathLst>
              <a:path w="21600" h="21600">
                <a:moveTo>
                  <a:pt x="0" y="0"/>
                </a:moveTo>
                <a:lnTo>
                  <a:pt x="21600" y="21600"/>
                </a:lnTo>
              </a:path>
            </a:pathLst>
          </a:custGeom>
          <a:noFill/>
          <a:ln>
            <a:solidFill>
              <a:srgbClr val="be4b48"/>
            </a:solidFill>
            <a:round/>
            <a:tailEnd len="med" type="arrow" w="med"/>
          </a:ln>
        </p:spPr>
        <p:style>
          <a:lnRef idx="1">
            <a:schemeClr val="accent2"/>
          </a:lnRef>
          <a:fillRef idx="0">
            <a:schemeClr val="accent2"/>
          </a:fillRef>
          <a:effectRef idx="0">
            <a:schemeClr val="accent2"/>
          </a:effectRef>
          <a:fontRef idx="minor"/>
        </p:style>
      </p:sp>
      <p:sp>
        <p:nvSpPr>
          <p:cNvPr id="348" name="CustomShape 13"/>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221040" y="1772640"/>
            <a:ext cx="8474040" cy="341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350" name="CustomShape 2"/>
          <p:cNvSpPr/>
          <p:nvPr/>
        </p:nvSpPr>
        <p:spPr>
          <a:xfrm>
            <a:off x="7883640" y="6321600"/>
            <a:ext cx="896400" cy="175680"/>
          </a:xfrm>
          <a:prstGeom prst="rect">
            <a:avLst/>
          </a:prstGeom>
          <a:noFill/>
          <a:ln>
            <a:noFill/>
          </a:ln>
        </p:spPr>
        <p:style>
          <a:lnRef idx="0"/>
          <a:fillRef idx="0"/>
          <a:effectRef idx="0"/>
          <a:fontRef idx="minor"/>
        </p:style>
      </p:sp>
      <p:sp>
        <p:nvSpPr>
          <p:cNvPr id="351" name="CustomShape 3"/>
          <p:cNvSpPr/>
          <p:nvPr/>
        </p:nvSpPr>
        <p:spPr>
          <a:xfrm>
            <a:off x="199080" y="29664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LES ONGLETS D’IMPORTATION</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352" name="CustomShape 4"/>
          <p:cNvSpPr/>
          <p:nvPr/>
        </p:nvSpPr>
        <p:spPr>
          <a:xfrm>
            <a:off x="302040" y="944280"/>
            <a:ext cx="8786520" cy="34894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DejaVu Sans"/>
              </a:rPr>
              <a:t>Résultat de l’importation des données XHL</a:t>
            </a:r>
            <a:endParaRPr b="0" lang="fr-FR" sz="2000" spc="-1" strike="noStrike">
              <a:solidFill>
                <a:srgbClr val="000000"/>
              </a:solidFill>
              <a:uFill>
                <a:solidFill>
                  <a:srgbClr val="ffffff"/>
                </a:solidFill>
              </a:uFill>
              <a:latin typeface="Arial"/>
            </a:endParaRPr>
          </a:p>
        </p:txBody>
      </p:sp>
      <p:sp>
        <p:nvSpPr>
          <p:cNvPr id="353" name="CustomShape 5"/>
          <p:cNvSpPr/>
          <p:nvPr/>
        </p:nvSpPr>
        <p:spPr>
          <a:xfrm>
            <a:off x="221040" y="5256000"/>
            <a:ext cx="8867520" cy="5749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L’importation des données est réalisée par année pour le budget principal et les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budgets annexes.</a:t>
            </a:r>
            <a:endParaRPr b="0" lang="fr-FR" sz="1800" spc="-1" strike="noStrike">
              <a:solidFill>
                <a:srgbClr val="000000"/>
              </a:solidFill>
              <a:uFill>
                <a:solidFill>
                  <a:srgbClr val="ffffff"/>
                </a:solidFill>
              </a:uFill>
              <a:latin typeface="Arial"/>
            </a:endParaRPr>
          </a:p>
        </p:txBody>
      </p:sp>
      <p:sp>
        <p:nvSpPr>
          <p:cNvPr id="354" name="CustomShape 6"/>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233FF1FC-8B92-4524-BF40-10FF14E99BA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355" name="Image 1" descr=""/>
          <p:cNvPicPr/>
          <p:nvPr/>
        </p:nvPicPr>
        <p:blipFill>
          <a:blip r:embed="rId1"/>
          <a:srcRect l="0" t="0" r="49905" b="61932"/>
          <a:stretch/>
        </p:blipFill>
        <p:spPr>
          <a:xfrm>
            <a:off x="398880" y="1792440"/>
            <a:ext cx="7807680" cy="3534480"/>
          </a:xfrm>
          <a:prstGeom prst="rect">
            <a:avLst/>
          </a:prstGeom>
          <a:ln>
            <a:noFill/>
          </a:ln>
        </p:spPr>
      </p:pic>
      <p:sp>
        <p:nvSpPr>
          <p:cNvPr id="356" name="CustomShape 7"/>
          <p:cNvSpPr/>
          <p:nvPr/>
        </p:nvSpPr>
        <p:spPr>
          <a:xfrm>
            <a:off x="720000" y="6463440"/>
            <a:ext cx="616716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0E17177A-CFCB-4091-9058-B62AF59F0E4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358" name="Image 3" descr=""/>
          <p:cNvPicPr/>
          <p:nvPr/>
        </p:nvPicPr>
        <p:blipFill>
          <a:blip r:embed="rId1"/>
          <a:srcRect l="22295" t="10413" r="51174" b="61187"/>
          <a:stretch/>
        </p:blipFill>
        <p:spPr>
          <a:xfrm>
            <a:off x="5638320" y="1148400"/>
            <a:ext cx="3450240" cy="2074680"/>
          </a:xfrm>
          <a:prstGeom prst="rect">
            <a:avLst/>
          </a:prstGeom>
          <a:ln>
            <a:noFill/>
          </a:ln>
        </p:spPr>
      </p:pic>
      <p:sp>
        <p:nvSpPr>
          <p:cNvPr id="359" name="CustomShape 2"/>
          <p:cNvSpPr/>
          <p:nvPr/>
        </p:nvSpPr>
        <p:spPr>
          <a:xfrm>
            <a:off x="199080" y="29664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360" name="CustomShape 3"/>
          <p:cNvSpPr/>
          <p:nvPr/>
        </p:nvSpPr>
        <p:spPr>
          <a:xfrm>
            <a:off x="199080" y="1447920"/>
            <a:ext cx="5437440" cy="20091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Calibri"/>
                <a:ea typeface="DejaVu Sans"/>
              </a:rPr>
              <a:t>Les données de paye au format XHL/XML  peuvent être affichées dans leur format natif.</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Sélectionner le fichier à afficher dans l’onglet central, puis clic droit et clic sur  l’option </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Calibri"/>
                <a:ea typeface="DejaVu Sans"/>
              </a:rPr>
              <a:t>Afficher le code XML</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361" name="CustomShape 4"/>
          <p:cNvSpPr/>
          <p:nvPr/>
        </p:nvSpPr>
        <p:spPr>
          <a:xfrm>
            <a:off x="199080" y="3216960"/>
            <a:ext cx="8889480" cy="36543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Un éditeur de texte s’ouvre alors avec les données.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Pour aller à une ligne donnée du fichier, utiliser le raccourci clavier Ctrl + G et rentrer le numéro de ligne dans le dialogue.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Voir le site Xemelios de la DGFIP pour l’interprétation des balises, ou utiliser le menu</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Aide </a:t>
            </a:r>
            <a:r>
              <a:rPr b="0" lang="fr-FR" sz="1800" spc="-1" strike="noStrike">
                <a:solidFill>
                  <a:srgbClr val="000000"/>
                </a:solidFill>
                <a:uFill>
                  <a:solidFill>
                    <a:srgbClr val="ffffff"/>
                  </a:solidFill>
                </a:uFill>
                <a:latin typeface="Calibri"/>
                <a:ea typeface="DejaVu Sans"/>
              </a:rPr>
              <a:t>&gt; Aide de l’interface graphique Altaïr et suivre le lien dans la rubrique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 Le Schéma XML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62" name="CustomShape 5"/>
          <p:cNvSpPr/>
          <p:nvPr/>
        </p:nvSpPr>
        <p:spPr>
          <a:xfrm>
            <a:off x="1224000" y="6463440"/>
            <a:ext cx="566316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3029040" y="6356520"/>
            <a:ext cx="3084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  7-8-9 mars 2017</a:t>
            </a:r>
            <a:endParaRPr b="0" lang="fr-FR" sz="900" spc="-1" strike="noStrike">
              <a:solidFill>
                <a:srgbClr val="000000"/>
              </a:solidFill>
              <a:uFill>
                <a:solidFill>
                  <a:srgbClr val="ffffff"/>
                </a:solidFill>
              </a:uFill>
              <a:latin typeface="Arial"/>
            </a:endParaRPr>
          </a:p>
        </p:txBody>
      </p:sp>
      <p:sp>
        <p:nvSpPr>
          <p:cNvPr id="364"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A0E3DB01-BAF1-4EE2-A387-8C722878011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365" name="Image 4" descr=""/>
          <p:cNvPicPr/>
          <p:nvPr/>
        </p:nvPicPr>
        <p:blipFill>
          <a:blip r:embed="rId1"/>
          <a:srcRect l="18120" t="9668" r="31451" b="4609"/>
          <a:stretch/>
        </p:blipFill>
        <p:spPr>
          <a:xfrm>
            <a:off x="197640" y="748440"/>
            <a:ext cx="6143400" cy="5971320"/>
          </a:xfrm>
          <a:prstGeom prst="rect">
            <a:avLst/>
          </a:prstGeom>
          <a:ln>
            <a:noFill/>
          </a:ln>
        </p:spPr>
      </p:pic>
      <p:sp>
        <p:nvSpPr>
          <p:cNvPr id="366" name="CustomShape 3"/>
          <p:cNvSpPr/>
          <p:nvPr/>
        </p:nvSpPr>
        <p:spPr>
          <a:xfrm>
            <a:off x="6571080" y="1052640"/>
            <a:ext cx="1942560" cy="363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En-tête XML</a:t>
            </a:r>
            <a:endParaRPr b="0" lang="fr-FR" sz="1800" spc="-1" strike="noStrike">
              <a:solidFill>
                <a:srgbClr val="000000"/>
              </a:solidFill>
              <a:uFill>
                <a:solidFill>
                  <a:srgbClr val="ffffff"/>
                </a:solidFill>
              </a:uFill>
              <a:latin typeface="Arial"/>
            </a:endParaRPr>
          </a:p>
        </p:txBody>
      </p:sp>
      <p:sp>
        <p:nvSpPr>
          <p:cNvPr id="367" name="CustomShape 4"/>
          <p:cNvSpPr/>
          <p:nvPr/>
        </p:nvSpPr>
        <p:spPr>
          <a:xfrm>
            <a:off x="6571080" y="1992960"/>
            <a:ext cx="1942560" cy="363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Année, Mois</a:t>
            </a:r>
            <a:endParaRPr b="0" lang="fr-FR" sz="1800" spc="-1" strike="noStrike">
              <a:solidFill>
                <a:srgbClr val="000000"/>
              </a:solidFill>
              <a:uFill>
                <a:solidFill>
                  <a:srgbClr val="ffffff"/>
                </a:solidFill>
              </a:uFill>
              <a:latin typeface="Arial"/>
            </a:endParaRPr>
          </a:p>
        </p:txBody>
      </p:sp>
      <p:sp>
        <p:nvSpPr>
          <p:cNvPr id="368" name="CustomShape 5"/>
          <p:cNvSpPr/>
          <p:nvPr/>
        </p:nvSpPr>
        <p:spPr>
          <a:xfrm>
            <a:off x="6571080" y="2742120"/>
            <a:ext cx="1942560" cy="911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Budget, Employeur,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Siret</a:t>
            </a:r>
            <a:endParaRPr b="0" lang="fr-FR" sz="1800" spc="-1" strike="noStrike">
              <a:solidFill>
                <a:srgbClr val="000000"/>
              </a:solidFill>
              <a:uFill>
                <a:solidFill>
                  <a:srgbClr val="ffffff"/>
                </a:solidFill>
              </a:uFill>
              <a:latin typeface="Arial"/>
            </a:endParaRPr>
          </a:p>
        </p:txBody>
      </p:sp>
      <p:sp>
        <p:nvSpPr>
          <p:cNvPr id="369" name="CustomShape 6"/>
          <p:cNvSpPr/>
          <p:nvPr/>
        </p:nvSpPr>
        <p:spPr>
          <a:xfrm>
            <a:off x="6571080" y="5020200"/>
            <a:ext cx="1942560" cy="911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Début des payes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70" name="CustomShape 7"/>
          <p:cNvSpPr/>
          <p:nvPr/>
        </p:nvSpPr>
        <p:spPr>
          <a:xfrm flipH="1" flipV="1">
            <a:off x="2068560" y="5239800"/>
            <a:ext cx="4425480" cy="900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1" name="CustomShape 8"/>
          <p:cNvSpPr/>
          <p:nvPr/>
        </p:nvSpPr>
        <p:spPr>
          <a:xfrm flipH="1" flipV="1">
            <a:off x="1860480" y="3026160"/>
            <a:ext cx="4706280" cy="1872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2" name="CustomShape 9"/>
          <p:cNvSpPr/>
          <p:nvPr/>
        </p:nvSpPr>
        <p:spPr>
          <a:xfrm flipH="1">
            <a:off x="2295360" y="2177640"/>
            <a:ext cx="427248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3" name="CustomShape 10"/>
          <p:cNvSpPr/>
          <p:nvPr/>
        </p:nvSpPr>
        <p:spPr>
          <a:xfrm>
            <a:off x="759240" y="2011680"/>
            <a:ext cx="656280" cy="4021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4" name="CustomShape 11"/>
          <p:cNvSpPr/>
          <p:nvPr/>
        </p:nvSpPr>
        <p:spPr>
          <a:xfrm>
            <a:off x="797400" y="2953440"/>
            <a:ext cx="1008360" cy="2311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5" name="CustomShape 12"/>
          <p:cNvSpPr/>
          <p:nvPr/>
        </p:nvSpPr>
        <p:spPr>
          <a:xfrm>
            <a:off x="797400" y="5094360"/>
            <a:ext cx="1231560" cy="3142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6" name="CustomShape 13"/>
          <p:cNvSpPr/>
          <p:nvPr/>
        </p:nvSpPr>
        <p:spPr>
          <a:xfrm>
            <a:off x="197640" y="32400"/>
            <a:ext cx="8889480" cy="497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377" name="CustomShape 14"/>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98A5A3AE-D49B-4F8B-9853-C51F4A91601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379" name="CustomShape 2"/>
          <p:cNvSpPr/>
          <p:nvPr/>
        </p:nvSpPr>
        <p:spPr>
          <a:xfrm>
            <a:off x="197640" y="32400"/>
            <a:ext cx="8889480" cy="497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380" name="Image 4" descr=""/>
          <p:cNvPicPr/>
          <p:nvPr/>
        </p:nvPicPr>
        <p:blipFill>
          <a:blip r:embed="rId1"/>
          <a:srcRect l="23213" t="13440" r="46634" b="10760"/>
          <a:stretch/>
        </p:blipFill>
        <p:spPr>
          <a:xfrm>
            <a:off x="1086840" y="754920"/>
            <a:ext cx="3920760" cy="5542560"/>
          </a:xfrm>
          <a:prstGeom prst="rect">
            <a:avLst/>
          </a:prstGeom>
          <a:ln>
            <a:noFill/>
          </a:ln>
        </p:spPr>
      </p:pic>
      <p:sp>
        <p:nvSpPr>
          <p:cNvPr id="381" name="CustomShape 3"/>
          <p:cNvSpPr/>
          <p:nvPr/>
        </p:nvSpPr>
        <p:spPr>
          <a:xfrm>
            <a:off x="990720" y="2026800"/>
            <a:ext cx="4120560" cy="43920"/>
          </a:xfrm>
          <a:prstGeom prst="rect">
            <a:avLst/>
          </a:prstGeom>
          <a:ln>
            <a:noFill/>
          </a:ln>
        </p:spPr>
        <p:style>
          <a:lnRef idx="2">
            <a:schemeClr val="accent6"/>
          </a:lnRef>
          <a:fillRef idx="1">
            <a:schemeClr val="lt1"/>
          </a:fillRef>
          <a:effectRef idx="0">
            <a:schemeClr val="accent6"/>
          </a:effectRef>
          <a:fontRef idx="minor"/>
        </p:style>
      </p:sp>
      <p:sp>
        <p:nvSpPr>
          <p:cNvPr id="382" name="CustomShape 4"/>
          <p:cNvSpPr/>
          <p:nvPr/>
        </p:nvSpPr>
        <p:spPr>
          <a:xfrm>
            <a:off x="1158120" y="2507040"/>
            <a:ext cx="4120560" cy="43920"/>
          </a:xfrm>
          <a:prstGeom prst="rect">
            <a:avLst/>
          </a:prstGeom>
          <a:ln>
            <a:noFill/>
          </a:ln>
        </p:spPr>
        <p:style>
          <a:lnRef idx="2">
            <a:schemeClr val="accent6"/>
          </a:lnRef>
          <a:fillRef idx="1">
            <a:schemeClr val="lt1"/>
          </a:fillRef>
          <a:effectRef idx="0">
            <a:schemeClr val="accent6"/>
          </a:effectRef>
          <a:fontRef idx="minor"/>
        </p:style>
      </p:sp>
      <p:sp>
        <p:nvSpPr>
          <p:cNvPr id="383" name="CustomShape 5"/>
          <p:cNvSpPr/>
          <p:nvPr/>
        </p:nvSpPr>
        <p:spPr>
          <a:xfrm>
            <a:off x="967680" y="3322080"/>
            <a:ext cx="4120560" cy="43920"/>
          </a:xfrm>
          <a:prstGeom prst="rect">
            <a:avLst/>
          </a:prstGeom>
          <a:ln>
            <a:noFill/>
          </a:ln>
        </p:spPr>
        <p:style>
          <a:lnRef idx="2">
            <a:schemeClr val="accent6"/>
          </a:lnRef>
          <a:fillRef idx="1">
            <a:schemeClr val="lt1"/>
          </a:fillRef>
          <a:effectRef idx="0">
            <a:schemeClr val="accent6"/>
          </a:effectRef>
          <a:fontRef idx="minor"/>
        </p:style>
      </p:sp>
      <p:sp>
        <p:nvSpPr>
          <p:cNvPr id="384" name="CustomShape 6"/>
          <p:cNvSpPr/>
          <p:nvPr/>
        </p:nvSpPr>
        <p:spPr>
          <a:xfrm>
            <a:off x="967680" y="2507040"/>
            <a:ext cx="4120560" cy="43920"/>
          </a:xfrm>
          <a:prstGeom prst="rect">
            <a:avLst/>
          </a:prstGeom>
          <a:ln>
            <a:noFill/>
          </a:ln>
        </p:spPr>
        <p:style>
          <a:lnRef idx="2">
            <a:schemeClr val="accent6"/>
          </a:lnRef>
          <a:fillRef idx="1">
            <a:schemeClr val="lt1"/>
          </a:fillRef>
          <a:effectRef idx="0">
            <a:schemeClr val="accent6"/>
          </a:effectRef>
          <a:fontRef idx="minor"/>
        </p:style>
      </p:sp>
      <p:sp>
        <p:nvSpPr>
          <p:cNvPr id="385" name="CustomShape 7"/>
          <p:cNvSpPr/>
          <p:nvPr/>
        </p:nvSpPr>
        <p:spPr>
          <a:xfrm>
            <a:off x="990720" y="3652560"/>
            <a:ext cx="4120560" cy="43920"/>
          </a:xfrm>
          <a:prstGeom prst="rect">
            <a:avLst/>
          </a:prstGeom>
          <a:ln>
            <a:noFill/>
          </a:ln>
        </p:spPr>
        <p:style>
          <a:lnRef idx="2">
            <a:schemeClr val="accent6"/>
          </a:lnRef>
          <a:fillRef idx="1">
            <a:schemeClr val="lt1"/>
          </a:fillRef>
          <a:effectRef idx="0">
            <a:schemeClr val="accent6"/>
          </a:effectRef>
          <a:fontRef idx="minor"/>
        </p:style>
      </p:sp>
      <p:sp>
        <p:nvSpPr>
          <p:cNvPr id="386" name="CustomShape 8"/>
          <p:cNvSpPr/>
          <p:nvPr/>
        </p:nvSpPr>
        <p:spPr>
          <a:xfrm>
            <a:off x="1325880" y="3528000"/>
            <a:ext cx="1064880" cy="127800"/>
          </a:xfrm>
          <a:prstGeom prst="rect">
            <a:avLst/>
          </a:prstGeom>
          <a:ln>
            <a:noFill/>
          </a:ln>
        </p:spPr>
        <p:style>
          <a:lnRef idx="2">
            <a:schemeClr val="accent6"/>
          </a:lnRef>
          <a:fillRef idx="1">
            <a:schemeClr val="lt1"/>
          </a:fillRef>
          <a:effectRef idx="0">
            <a:schemeClr val="accent6"/>
          </a:effectRef>
          <a:fontRef idx="minor"/>
        </p:style>
      </p:sp>
      <p:sp>
        <p:nvSpPr>
          <p:cNvPr id="387" name="CustomShape 9"/>
          <p:cNvSpPr/>
          <p:nvPr/>
        </p:nvSpPr>
        <p:spPr>
          <a:xfrm>
            <a:off x="5509440" y="726840"/>
            <a:ext cx="2490120" cy="574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Début du bulletin de paye</a:t>
            </a:r>
            <a:endParaRPr b="0" lang="fr-FR" sz="1600" spc="-1" strike="noStrike">
              <a:solidFill>
                <a:srgbClr val="000000"/>
              </a:solidFill>
              <a:uFill>
                <a:solidFill>
                  <a:srgbClr val="ffffff"/>
                </a:solidFill>
              </a:uFill>
              <a:latin typeface="Arial"/>
            </a:endParaRPr>
          </a:p>
        </p:txBody>
      </p:sp>
      <p:sp>
        <p:nvSpPr>
          <p:cNvPr id="388" name="CustomShape 10"/>
          <p:cNvSpPr/>
          <p:nvPr/>
        </p:nvSpPr>
        <p:spPr>
          <a:xfrm>
            <a:off x="5475600" y="1249560"/>
            <a:ext cx="2665080" cy="10623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Caractéristiques de l’agent : nom, prénom, matricule, statut, grade, échelon, indice…</a:t>
            </a:r>
            <a:endParaRPr b="0" lang="fr-FR" sz="1600" spc="-1" strike="noStrike">
              <a:solidFill>
                <a:srgbClr val="000000"/>
              </a:solidFill>
              <a:uFill>
                <a:solidFill>
                  <a:srgbClr val="ffffff"/>
                </a:solidFill>
              </a:uFill>
              <a:latin typeface="Arial"/>
            </a:endParaRPr>
          </a:p>
        </p:txBody>
      </p:sp>
      <p:sp>
        <p:nvSpPr>
          <p:cNvPr id="389" name="CustomShape 11"/>
          <p:cNvSpPr/>
          <p:nvPr/>
        </p:nvSpPr>
        <p:spPr>
          <a:xfrm>
            <a:off x="6027480" y="3762000"/>
            <a:ext cx="1884240" cy="574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Service, NBI, quotité</a:t>
            </a:r>
            <a:endParaRPr b="0" lang="fr-FR" sz="1600" spc="-1" strike="noStrike">
              <a:solidFill>
                <a:srgbClr val="000000"/>
              </a:solidFill>
              <a:uFill>
                <a:solidFill>
                  <a:srgbClr val="ffffff"/>
                </a:solidFill>
              </a:uFill>
              <a:latin typeface="Arial"/>
            </a:endParaRPr>
          </a:p>
        </p:txBody>
      </p:sp>
      <p:sp>
        <p:nvSpPr>
          <p:cNvPr id="390" name="CustomShape 12"/>
          <p:cNvSpPr/>
          <p:nvPr/>
        </p:nvSpPr>
        <p:spPr>
          <a:xfrm>
            <a:off x="6164640" y="4329360"/>
            <a:ext cx="1796400" cy="13057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Début des lignes de paye : Traitement, Indemnités, Cotisations…</a:t>
            </a:r>
            <a:endParaRPr b="0" lang="fr-FR" sz="1600" spc="-1" strike="noStrike">
              <a:solidFill>
                <a:srgbClr val="000000"/>
              </a:solidFill>
              <a:uFill>
                <a:solidFill>
                  <a:srgbClr val="ffffff"/>
                </a:solidFill>
              </a:uFill>
              <a:latin typeface="Arial"/>
            </a:endParaRPr>
          </a:p>
        </p:txBody>
      </p:sp>
      <p:sp>
        <p:nvSpPr>
          <p:cNvPr id="391" name="CustomShape 13"/>
          <p:cNvSpPr/>
          <p:nvPr/>
        </p:nvSpPr>
        <p:spPr>
          <a:xfrm flipH="1">
            <a:off x="3888720" y="1788120"/>
            <a:ext cx="158292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2" name="CustomShape 14"/>
          <p:cNvSpPr/>
          <p:nvPr/>
        </p:nvSpPr>
        <p:spPr>
          <a:xfrm flipH="1">
            <a:off x="4681800" y="3931560"/>
            <a:ext cx="132624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3" name="CustomShape 15"/>
          <p:cNvSpPr/>
          <p:nvPr/>
        </p:nvSpPr>
        <p:spPr>
          <a:xfrm flipH="1">
            <a:off x="2540880" y="4915080"/>
            <a:ext cx="3570120" cy="75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4" name="CustomShape 16"/>
          <p:cNvSpPr/>
          <p:nvPr/>
        </p:nvSpPr>
        <p:spPr>
          <a:xfrm>
            <a:off x="1325880" y="4748040"/>
            <a:ext cx="1215360" cy="2412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5" name="CustomShape 17"/>
          <p:cNvSpPr/>
          <p:nvPr/>
        </p:nvSpPr>
        <p:spPr>
          <a:xfrm>
            <a:off x="1158120" y="3602520"/>
            <a:ext cx="1383120" cy="6249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6" name="CustomShape 18"/>
          <p:cNvSpPr/>
          <p:nvPr/>
        </p:nvSpPr>
        <p:spPr>
          <a:xfrm>
            <a:off x="1240200" y="927000"/>
            <a:ext cx="853560" cy="1587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7" name="CustomShape 19"/>
          <p:cNvSpPr/>
          <p:nvPr/>
        </p:nvSpPr>
        <p:spPr>
          <a:xfrm>
            <a:off x="990720" y="647640"/>
            <a:ext cx="2036520" cy="2779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8" name="CustomShape 20"/>
          <p:cNvSpPr/>
          <p:nvPr/>
        </p:nvSpPr>
        <p:spPr>
          <a:xfrm flipH="1">
            <a:off x="3040200" y="896040"/>
            <a:ext cx="241020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9" name="CustomShape 21"/>
          <p:cNvSpPr/>
          <p:nvPr/>
        </p:nvSpPr>
        <p:spPr>
          <a:xfrm>
            <a:off x="3940200" y="5363280"/>
            <a:ext cx="1411560" cy="575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Libellé et Montant</a:t>
            </a:r>
            <a:endParaRPr b="0" lang="fr-FR" sz="1600" spc="-1" strike="noStrike">
              <a:solidFill>
                <a:srgbClr val="000000"/>
              </a:solidFill>
              <a:uFill>
                <a:solidFill>
                  <a:srgbClr val="ffffff"/>
                </a:solidFill>
              </a:uFill>
              <a:latin typeface="Arial"/>
            </a:endParaRPr>
          </a:p>
        </p:txBody>
      </p:sp>
      <p:sp>
        <p:nvSpPr>
          <p:cNvPr id="400" name="CustomShape 22"/>
          <p:cNvSpPr/>
          <p:nvPr/>
        </p:nvSpPr>
        <p:spPr>
          <a:xfrm flipH="1" flipV="1">
            <a:off x="3522240" y="5284080"/>
            <a:ext cx="364680" cy="2934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1" name="CustomShape 23"/>
          <p:cNvSpPr/>
          <p:nvPr/>
        </p:nvSpPr>
        <p:spPr>
          <a:xfrm flipH="1">
            <a:off x="2817360" y="5652720"/>
            <a:ext cx="1069560" cy="17460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2" name="CustomShape 24"/>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04"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EC261481-A81C-43AC-9E68-8A99DC8C151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05" name="CustomShape 3"/>
          <p:cNvSpPr/>
          <p:nvPr/>
        </p:nvSpPr>
        <p:spPr>
          <a:xfrm>
            <a:off x="197640" y="32400"/>
            <a:ext cx="8889480" cy="497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406" name="Image 6" descr=""/>
          <p:cNvPicPr/>
          <p:nvPr/>
        </p:nvPicPr>
        <p:blipFill>
          <a:blip r:embed="rId1"/>
          <a:srcRect l="25837" t="15364" r="51318" b="23950"/>
          <a:stretch/>
        </p:blipFill>
        <p:spPr>
          <a:xfrm>
            <a:off x="600480" y="895320"/>
            <a:ext cx="3798360" cy="5673960"/>
          </a:xfrm>
          <a:prstGeom prst="rect">
            <a:avLst/>
          </a:prstGeom>
          <a:ln>
            <a:noFill/>
          </a:ln>
        </p:spPr>
      </p:pic>
      <p:sp>
        <p:nvSpPr>
          <p:cNvPr id="407" name="CustomShape 4"/>
          <p:cNvSpPr/>
          <p:nvPr/>
        </p:nvSpPr>
        <p:spPr>
          <a:xfrm>
            <a:off x="2445480" y="2462760"/>
            <a:ext cx="2636640" cy="574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Dernière ligne de cotisation</a:t>
            </a:r>
            <a:endParaRPr b="0" lang="fr-FR" sz="1600" spc="-1" strike="noStrike">
              <a:solidFill>
                <a:srgbClr val="000000"/>
              </a:solidFill>
              <a:uFill>
                <a:solidFill>
                  <a:srgbClr val="ffffff"/>
                </a:solidFill>
              </a:uFill>
              <a:latin typeface="Arial"/>
            </a:endParaRPr>
          </a:p>
        </p:txBody>
      </p:sp>
      <p:sp>
        <p:nvSpPr>
          <p:cNvPr id="408" name="CustomShape 5"/>
          <p:cNvSpPr/>
          <p:nvPr/>
        </p:nvSpPr>
        <p:spPr>
          <a:xfrm>
            <a:off x="4806360" y="2678400"/>
            <a:ext cx="2636640" cy="332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Fin des lignes de paye</a:t>
            </a:r>
            <a:endParaRPr b="0" lang="fr-FR" sz="1600" spc="-1" strike="noStrike">
              <a:solidFill>
                <a:srgbClr val="000000"/>
              </a:solidFill>
              <a:uFill>
                <a:solidFill>
                  <a:srgbClr val="ffffff"/>
                </a:solidFill>
              </a:uFill>
              <a:latin typeface="Arial"/>
            </a:endParaRPr>
          </a:p>
        </p:txBody>
      </p:sp>
      <p:sp>
        <p:nvSpPr>
          <p:cNvPr id="409" name="CustomShape 6"/>
          <p:cNvSpPr/>
          <p:nvPr/>
        </p:nvSpPr>
        <p:spPr>
          <a:xfrm>
            <a:off x="4730400" y="4124160"/>
            <a:ext cx="2712960" cy="8499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Nombre d’heures, Brut et Net, Cumuls annuels</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p:txBody>
      </p:sp>
      <p:sp>
        <p:nvSpPr>
          <p:cNvPr id="410" name="CustomShape 7"/>
          <p:cNvSpPr/>
          <p:nvPr/>
        </p:nvSpPr>
        <p:spPr>
          <a:xfrm>
            <a:off x="4276800" y="5769000"/>
            <a:ext cx="2855880" cy="575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Fin du bulletin de paye</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Calibri"/>
                <a:ea typeface="DejaVu Sans"/>
              </a:rPr>
              <a:t>Bulletin de paye suivant</a:t>
            </a:r>
            <a:endParaRPr b="0" lang="fr-FR" sz="1600" spc="-1" strike="noStrike">
              <a:solidFill>
                <a:srgbClr val="000000"/>
              </a:solidFill>
              <a:uFill>
                <a:solidFill>
                  <a:srgbClr val="ffffff"/>
                </a:solidFill>
              </a:uFill>
              <a:latin typeface="Arial"/>
            </a:endParaRPr>
          </a:p>
        </p:txBody>
      </p:sp>
      <p:sp>
        <p:nvSpPr>
          <p:cNvPr id="411" name="CustomShape 8"/>
          <p:cNvSpPr/>
          <p:nvPr/>
        </p:nvSpPr>
        <p:spPr>
          <a:xfrm flipH="1">
            <a:off x="2826720" y="6356520"/>
            <a:ext cx="144612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2" name="CustomShape 9"/>
          <p:cNvSpPr/>
          <p:nvPr/>
        </p:nvSpPr>
        <p:spPr>
          <a:xfrm flipH="1">
            <a:off x="2436840" y="2891520"/>
            <a:ext cx="2226960" cy="1080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3" name="CustomShape 10"/>
          <p:cNvSpPr/>
          <p:nvPr/>
        </p:nvSpPr>
        <p:spPr>
          <a:xfrm>
            <a:off x="705240" y="2801160"/>
            <a:ext cx="1598400" cy="2541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4" name="CustomShape 11"/>
          <p:cNvSpPr/>
          <p:nvPr/>
        </p:nvSpPr>
        <p:spPr>
          <a:xfrm>
            <a:off x="492840" y="6027120"/>
            <a:ext cx="2221200" cy="5828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576360" y="1449360"/>
            <a:ext cx="7988040" cy="71568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pic>
        <p:nvPicPr>
          <p:cNvPr id="416" name="Image 263" descr=""/>
          <p:cNvPicPr/>
          <p:nvPr/>
        </p:nvPicPr>
        <p:blipFill>
          <a:blip r:embed="rId1"/>
          <a:srcRect l="34251" t="5156" r="21603" b="41437"/>
          <a:stretch/>
        </p:blipFill>
        <p:spPr>
          <a:xfrm>
            <a:off x="2144880" y="1080000"/>
            <a:ext cx="4978440" cy="3022560"/>
          </a:xfrm>
          <a:prstGeom prst="rect">
            <a:avLst/>
          </a:prstGeom>
          <a:ln>
            <a:noFill/>
          </a:ln>
        </p:spPr>
      </p:pic>
      <p:sp>
        <p:nvSpPr>
          <p:cNvPr id="417" name="CustomShape 2"/>
          <p:cNvSpPr/>
          <p:nvPr/>
        </p:nvSpPr>
        <p:spPr>
          <a:xfrm>
            <a:off x="189360" y="29772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INCLURE OU EXCLURE CERTAINS BUDGETS OU FICHIERS</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418" name="CustomShape 3"/>
          <p:cNvSpPr/>
          <p:nvPr/>
        </p:nvSpPr>
        <p:spPr>
          <a:xfrm>
            <a:off x="87480" y="5495040"/>
            <a:ext cx="8690040" cy="5990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19" name="CustomShape 4"/>
          <p:cNvSpPr/>
          <p:nvPr/>
        </p:nvSpPr>
        <p:spPr>
          <a:xfrm>
            <a:off x="1332000" y="6321600"/>
            <a:ext cx="6476400" cy="175680"/>
          </a:xfrm>
          <a:prstGeom prst="rect">
            <a:avLst/>
          </a:prstGeom>
          <a:noFill/>
          <a:ln>
            <a:noFill/>
          </a:ln>
        </p:spPr>
        <p:style>
          <a:lnRef idx="0"/>
          <a:fillRef idx="0"/>
          <a:effectRef idx="0"/>
          <a:fontRef idx="minor"/>
        </p:style>
      </p:sp>
      <p:sp>
        <p:nvSpPr>
          <p:cNvPr id="420" name="CustomShape 5"/>
          <p:cNvSpPr/>
          <p:nvPr/>
        </p:nvSpPr>
        <p:spPr>
          <a:xfrm>
            <a:off x="576000" y="5117400"/>
            <a:ext cx="8116560" cy="8560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21" name="CustomShape 6"/>
          <p:cNvSpPr/>
          <p:nvPr/>
        </p:nvSpPr>
        <p:spPr>
          <a:xfrm>
            <a:off x="1152000" y="6356520"/>
            <a:ext cx="60469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22" name="CustomShape 7"/>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770BA4D5-2CB9-45C1-A9CC-7CABC4A4E0E9}"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23" name="CustomShape 8"/>
          <p:cNvSpPr/>
          <p:nvPr/>
        </p:nvSpPr>
        <p:spPr>
          <a:xfrm>
            <a:off x="139320" y="4234680"/>
            <a:ext cx="8571600" cy="1397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Les</a:t>
            </a:r>
            <a:r>
              <a:rPr b="0" lang="fr-FR" sz="1800" spc="-1" strike="noStrike">
                <a:solidFill>
                  <a:srgbClr val="6600cc"/>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budgets importés sont identifiés par nomenclature comptable M14-M4-etc.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Exclure le budget principal ou le (s) budget(s) annexe(s) : </a:t>
            </a:r>
            <a:r>
              <a:rPr b="0" lang="fr-FR" sz="1800" spc="-1" strike="noStrike">
                <a:solidFill>
                  <a:srgbClr val="0070c0"/>
                </a:solidFill>
                <a:uFill>
                  <a:solidFill>
                    <a:srgbClr val="ffffff"/>
                  </a:solidFill>
                </a:uFill>
                <a:latin typeface="Arial"/>
                <a:ea typeface="DejaVu Sans"/>
              </a:rPr>
              <a:t>Clic droit sur le budget et sélectionner « Exclure ».</a:t>
            </a:r>
            <a:r>
              <a:rPr b="1" lang="fr-FR" sz="1800" spc="-1" strike="noStrike">
                <a:solidFill>
                  <a:srgbClr val="000000"/>
                </a:solidFill>
                <a:uFill>
                  <a:solidFill>
                    <a:srgbClr val="ffffff"/>
                  </a:solidFill>
                </a:uFill>
                <a:latin typeface="Calibri"/>
                <a:ea typeface="DejaVu Sans"/>
              </a:rPr>
              <a:t>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On peut réinclure par la suite (clic droit puis Inclure).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70c0"/>
                </a:solidFill>
                <a:uFill>
                  <a:solidFill>
                    <a:srgbClr val="ffffff"/>
                  </a:solidFill>
                </a:uFill>
                <a:latin typeface="Calibri"/>
                <a:ea typeface="DejaVu Sans"/>
              </a:rPr>
              <a:t>Même manipulation pour les fichiers.</a:t>
            </a:r>
            <a:endParaRPr b="0" lang="fr-FR" sz="1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1554480" y="6356520"/>
            <a:ext cx="55357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25"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9DF3677C-1DA7-41D7-95DE-FC8583233B6D}"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426" name="Image 3" descr=""/>
          <p:cNvPicPr/>
          <p:nvPr/>
        </p:nvPicPr>
        <p:blipFill>
          <a:blip r:embed="rId1"/>
          <a:srcRect l="70754" t="-256" r="-95" b="32091"/>
          <a:stretch/>
        </p:blipFill>
        <p:spPr>
          <a:xfrm>
            <a:off x="5832360" y="1242360"/>
            <a:ext cx="2680920" cy="3888720"/>
          </a:xfrm>
          <a:prstGeom prst="rect">
            <a:avLst/>
          </a:prstGeom>
          <a:ln>
            <a:noFill/>
          </a:ln>
        </p:spPr>
      </p:pic>
      <p:sp>
        <p:nvSpPr>
          <p:cNvPr id="427" name="CustomShape 3"/>
          <p:cNvSpPr/>
          <p:nvPr/>
        </p:nvSpPr>
        <p:spPr>
          <a:xfrm flipV="1">
            <a:off x="4322880" y="3034440"/>
            <a:ext cx="2767320" cy="6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28" name="CustomShape 4"/>
          <p:cNvSpPr/>
          <p:nvPr/>
        </p:nvSpPr>
        <p:spPr>
          <a:xfrm>
            <a:off x="458280" y="2818080"/>
            <a:ext cx="3949200" cy="636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Tirer ici pour l’agrandir vers la gauche</a:t>
            </a:r>
            <a:endParaRPr b="0" lang="fr-FR" sz="1800" spc="-1" strike="noStrike">
              <a:solidFill>
                <a:srgbClr val="000000"/>
              </a:solidFill>
              <a:uFill>
                <a:solidFill>
                  <a:srgbClr val="ffffff"/>
                </a:solidFill>
              </a:uFill>
              <a:latin typeface="Arial"/>
            </a:endParaRPr>
          </a:p>
        </p:txBody>
      </p:sp>
      <p:sp>
        <p:nvSpPr>
          <p:cNvPr id="429" name="CustomShape 5"/>
          <p:cNvSpPr/>
          <p:nvPr/>
        </p:nvSpPr>
        <p:spPr>
          <a:xfrm flipV="1">
            <a:off x="4840560" y="1737360"/>
            <a:ext cx="3506400" cy="10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0" name="CustomShape 6"/>
          <p:cNvSpPr/>
          <p:nvPr/>
        </p:nvSpPr>
        <p:spPr>
          <a:xfrm>
            <a:off x="1170000" y="1554840"/>
            <a:ext cx="3949200" cy="637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Cliquer ici pour le détacher de l’interface</a:t>
            </a:r>
            <a:endParaRPr b="0" lang="fr-FR" sz="1800" spc="-1" strike="noStrike">
              <a:solidFill>
                <a:srgbClr val="000000"/>
              </a:solidFill>
              <a:uFill>
                <a:solidFill>
                  <a:srgbClr val="ffffff"/>
                </a:solidFill>
              </a:uFill>
              <a:latin typeface="Arial"/>
            </a:endParaRPr>
          </a:p>
        </p:txBody>
      </p:sp>
      <p:sp>
        <p:nvSpPr>
          <p:cNvPr id="431" name="CustomShape 7"/>
          <p:cNvSpPr/>
          <p:nvPr/>
        </p:nvSpPr>
        <p:spPr>
          <a:xfrm>
            <a:off x="126360" y="28800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GESTIONNAIRE DE PROJET - Tableau de bord</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432" name="CustomShape 8"/>
          <p:cNvSpPr/>
          <p:nvPr/>
        </p:nvSpPr>
        <p:spPr>
          <a:xfrm flipV="1">
            <a:off x="6458040" y="5010480"/>
            <a:ext cx="1416240" cy="6192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3" name="CustomShape 9"/>
          <p:cNvSpPr/>
          <p:nvPr/>
        </p:nvSpPr>
        <p:spPr>
          <a:xfrm>
            <a:off x="2863800" y="5417280"/>
            <a:ext cx="3249360" cy="363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Barre de navigation</a:t>
            </a:r>
            <a:endParaRPr b="0" lang="fr-FR" sz="18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235080" y="1160640"/>
            <a:ext cx="8401680" cy="4748760"/>
          </a:xfrm>
          <a:prstGeom prst="rect">
            <a:avLst/>
          </a:prstGeom>
          <a:noFill/>
          <a:ln>
            <a:noFill/>
          </a:ln>
        </p:spPr>
        <p:style>
          <a:lnRef idx="0"/>
          <a:fillRef idx="0"/>
          <a:effectRef idx="0"/>
          <a:fontRef idx="minor"/>
        </p:style>
      </p:sp>
      <p:sp>
        <p:nvSpPr>
          <p:cNvPr id="160" name="CustomShape 2"/>
          <p:cNvSpPr/>
          <p:nvPr/>
        </p:nvSpPr>
        <p:spPr>
          <a:xfrm>
            <a:off x="7883640" y="6321600"/>
            <a:ext cx="896400" cy="175680"/>
          </a:xfrm>
          <a:prstGeom prst="rect">
            <a:avLst/>
          </a:prstGeom>
          <a:noFill/>
          <a:ln>
            <a:noFill/>
          </a:ln>
        </p:spPr>
        <p:style>
          <a:lnRef idx="0"/>
          <a:fillRef idx="0"/>
          <a:effectRef idx="0"/>
          <a:fontRef idx="minor"/>
        </p:style>
      </p:sp>
      <p:sp>
        <p:nvSpPr>
          <p:cNvPr id="161" name="CustomShape 3"/>
          <p:cNvSpPr/>
          <p:nvPr/>
        </p:nvSpPr>
        <p:spPr>
          <a:xfrm>
            <a:off x="168840" y="33660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SYSTÈME D’exploitation LINUX</a:t>
            </a:r>
            <a:endParaRPr b="0" lang="fr-FR" sz="2400" spc="-1" strike="noStrike">
              <a:solidFill>
                <a:srgbClr val="000000"/>
              </a:solidFill>
              <a:uFill>
                <a:solidFill>
                  <a:srgbClr val="ffffff"/>
                </a:solidFill>
              </a:uFill>
              <a:latin typeface="Arial"/>
            </a:endParaRPr>
          </a:p>
        </p:txBody>
      </p:sp>
      <p:sp>
        <p:nvSpPr>
          <p:cNvPr id="162" name="CustomShape 4"/>
          <p:cNvSpPr/>
          <p:nvPr/>
        </p:nvSpPr>
        <p:spPr>
          <a:xfrm>
            <a:off x="299880" y="1481400"/>
            <a:ext cx="8758440" cy="4203720"/>
          </a:xfrm>
          <a:prstGeom prst="rect">
            <a:avLst/>
          </a:prstGeom>
          <a:noFill/>
          <a:ln>
            <a:noFill/>
          </a:ln>
        </p:spPr>
        <p:style>
          <a:lnRef idx="0"/>
          <a:fillRef idx="0"/>
          <a:effectRef idx="0"/>
          <a:fontRef idx="minor"/>
        </p:style>
        <p:txBody>
          <a:bodyPr lIns="90000" rIns="90000" tIns="45000" bIns="45000"/>
          <a:p>
            <a:pPr marL="285840" indent="-28404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Notions de base de l’environnement LINUX : menu « K », analogue du menu « Démarrer » de Windows. Pas de connexion au réseau.</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4040">
              <a:lnSpc>
                <a:spcPct val="100000"/>
              </a:lnSpc>
              <a:buClr>
                <a:srgbClr val="0000cc"/>
              </a:buClr>
              <a:buFont typeface="Wingdings" charset="2"/>
              <a:buChar char=""/>
            </a:pPr>
            <a:r>
              <a:rPr b="1" lang="fr-FR" sz="1800" spc="-1" strike="noStrike">
                <a:solidFill>
                  <a:srgbClr val="0000cc"/>
                </a:solidFill>
                <a:uFill>
                  <a:solidFill>
                    <a:srgbClr val="ffffff"/>
                  </a:solidFill>
                </a:uFill>
                <a:latin typeface="Arial"/>
                <a:ea typeface="DejaVu Sans"/>
              </a:rPr>
              <a:t>La sélection des éléments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Un simple clic suffit pour une sélection</a:t>
            </a: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Sélection d’un fichier : 1 seul clic</a:t>
            </a: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Sélection de plusieurs fichiers : 1 seul clic + touche ctrl</a:t>
            </a: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Sélection d’un groupe de fichiers contigus : 1 seul clic + touche Shift</a:t>
            </a: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Sélection de tous les éléments : Ctrl + A.</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163" name="CustomShape 5"/>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280BEED8-DC9A-43C0-AA36-21545F67A96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164" name="CustomShape 6"/>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504000" y="6356520"/>
            <a:ext cx="61189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35"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B1CDE1A6-948B-4E12-BD05-C7C941699CBE}"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436" name="Image 3" descr=""/>
          <p:cNvPicPr/>
          <p:nvPr/>
        </p:nvPicPr>
        <p:blipFill>
          <a:blip r:embed="rId1"/>
          <a:stretch/>
        </p:blipFill>
        <p:spPr>
          <a:xfrm>
            <a:off x="0" y="1116360"/>
            <a:ext cx="9142200" cy="4623480"/>
          </a:xfrm>
          <a:prstGeom prst="rect">
            <a:avLst/>
          </a:prstGeom>
          <a:ln>
            <a:noFill/>
          </a:ln>
        </p:spPr>
      </p:pic>
      <p:sp>
        <p:nvSpPr>
          <p:cNvPr id="437" name="CustomShape 3"/>
          <p:cNvSpPr/>
          <p:nvPr/>
        </p:nvSpPr>
        <p:spPr>
          <a:xfrm>
            <a:off x="126360" y="28800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GESTIONNAIRE de PROJET - Tableau de bord</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438" name="CustomShape 4"/>
          <p:cNvSpPr/>
          <p:nvPr/>
        </p:nvSpPr>
        <p:spPr>
          <a:xfrm>
            <a:off x="288000" y="5864400"/>
            <a:ext cx="8710920" cy="636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Permet de repérer les doublons de fichiers et les fichiers très lacunaires.</a:t>
            </a:r>
            <a:endParaRPr b="0" lang="fr-FR" sz="18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9" name="Image 438" descr=""/>
          <p:cNvPicPr/>
          <p:nvPr/>
        </p:nvPicPr>
        <p:blipFill>
          <a:blip r:embed="rId1"/>
          <a:srcRect l="1804" t="1859" r="2069" b="2220"/>
          <a:stretch/>
        </p:blipFill>
        <p:spPr>
          <a:xfrm>
            <a:off x="2520000" y="1315800"/>
            <a:ext cx="4175640" cy="4371840"/>
          </a:xfrm>
          <a:prstGeom prst="rect">
            <a:avLst/>
          </a:prstGeom>
          <a:ln>
            <a:noFill/>
          </a:ln>
        </p:spPr>
      </p:pic>
      <p:sp>
        <p:nvSpPr>
          <p:cNvPr id="440" name="CustomShape 1"/>
          <p:cNvSpPr/>
          <p:nvPr/>
        </p:nvSpPr>
        <p:spPr>
          <a:xfrm>
            <a:off x="7883640" y="6321600"/>
            <a:ext cx="896400" cy="175680"/>
          </a:xfrm>
          <a:prstGeom prst="rect">
            <a:avLst/>
          </a:prstGeom>
          <a:noFill/>
          <a:ln>
            <a:noFill/>
          </a:ln>
        </p:spPr>
        <p:style>
          <a:lnRef idx="0"/>
          <a:fillRef idx="0"/>
          <a:effectRef idx="0"/>
          <a:fontRef idx="minor"/>
        </p:style>
      </p:sp>
      <p:sp>
        <p:nvSpPr>
          <p:cNvPr id="441" name="CustomShape 2"/>
          <p:cNvSpPr/>
          <p:nvPr/>
        </p:nvSpPr>
        <p:spPr>
          <a:xfrm>
            <a:off x="7462440" y="2602440"/>
            <a:ext cx="1677960" cy="22816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ヒラギノ角ゴ Pro W3"/>
              </a:rPr>
              <a:t>Plusieurs types de base : </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a:t>
            </a:r>
            <a:r>
              <a:rPr b="0" lang="fr-FR" sz="1600" spc="-1" strike="noStrike">
                <a:solidFill>
                  <a:srgbClr val="000000"/>
                </a:solidFill>
                <a:uFill>
                  <a:solidFill>
                    <a:srgbClr val="ffffff"/>
                  </a:solidFill>
                </a:uFill>
                <a:latin typeface="Arial"/>
                <a:ea typeface="ヒラギノ角ゴ Pro W3"/>
              </a:rPr>
              <a:t>- standard</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a:t>
            </a:r>
            <a:r>
              <a:rPr b="0" lang="fr-FR" sz="1600" spc="-1" strike="noStrike">
                <a:solidFill>
                  <a:srgbClr val="000000"/>
                </a:solidFill>
                <a:uFill>
                  <a:solidFill>
                    <a:srgbClr val="ffffff"/>
                  </a:solidFill>
                </a:uFill>
                <a:latin typeface="Arial"/>
                <a:ea typeface="ヒラギノ角ゴ Pro W3"/>
              </a:rPr>
              <a:t>- par catégorie </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par année </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a:t>
            </a:r>
            <a:r>
              <a:rPr b="0" lang="fr-FR" sz="1600" spc="-1" strike="noStrike">
                <a:solidFill>
                  <a:srgbClr val="000000"/>
                </a:solidFill>
                <a:uFill>
                  <a:solidFill>
                    <a:srgbClr val="ffffff"/>
                  </a:solidFill>
                </a:uFill>
                <a:latin typeface="Arial"/>
                <a:ea typeface="ヒラギノ角ゴ Pro W3"/>
              </a:rPr>
              <a:t>- par tranches de N lignes…</a:t>
            </a:r>
            <a:endParaRPr b="0" lang="fr-FR" sz="1600" spc="-1" strike="noStrike">
              <a:solidFill>
                <a:srgbClr val="000000"/>
              </a:solidFill>
              <a:uFill>
                <a:solidFill>
                  <a:srgbClr val="ffffff"/>
                </a:solidFill>
              </a:uFill>
              <a:latin typeface="Arial"/>
            </a:endParaRPr>
          </a:p>
        </p:txBody>
      </p:sp>
      <p:sp>
        <p:nvSpPr>
          <p:cNvPr id="442" name="CustomShape 3"/>
          <p:cNvSpPr/>
          <p:nvPr/>
        </p:nvSpPr>
        <p:spPr>
          <a:xfrm>
            <a:off x="602280" y="332640"/>
            <a:ext cx="8061120" cy="60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DIALOGUE DES PARAMèTRES</a:t>
            </a:r>
            <a:endParaRPr b="0" lang="fr-FR" sz="2400" spc="-1" strike="noStrike">
              <a:solidFill>
                <a:srgbClr val="000000"/>
              </a:solidFill>
              <a:uFill>
                <a:solidFill>
                  <a:srgbClr val="ffffff"/>
                </a:solidFill>
              </a:uFill>
              <a:latin typeface="Arial"/>
            </a:endParaRPr>
          </a:p>
        </p:txBody>
      </p:sp>
      <p:sp>
        <p:nvSpPr>
          <p:cNvPr id="443" name="CustomShape 4"/>
          <p:cNvSpPr/>
          <p:nvPr/>
        </p:nvSpPr>
        <p:spPr>
          <a:xfrm>
            <a:off x="4011480" y="2340000"/>
            <a:ext cx="2444760" cy="2246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4" name="CustomShape 5"/>
          <p:cNvSpPr/>
          <p:nvPr/>
        </p:nvSpPr>
        <p:spPr>
          <a:xfrm flipH="1" flipV="1">
            <a:off x="5861520" y="2472840"/>
            <a:ext cx="1328760" cy="4518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45" name="CustomShape 6"/>
          <p:cNvSpPr/>
          <p:nvPr/>
        </p:nvSpPr>
        <p:spPr>
          <a:xfrm>
            <a:off x="1584000" y="5184000"/>
            <a:ext cx="360" cy="343080"/>
          </a:xfrm>
          <a:prstGeom prst="rect">
            <a:avLst/>
          </a:prstGeom>
          <a:noFill/>
          <a:ln>
            <a:noFill/>
          </a:ln>
        </p:spPr>
        <p:style>
          <a:lnRef idx="0"/>
          <a:fillRef idx="0"/>
          <a:effectRef idx="0"/>
          <a:fontRef idx="minor"/>
        </p:style>
      </p:sp>
      <p:sp>
        <p:nvSpPr>
          <p:cNvPr id="446" name="CustomShape 7"/>
          <p:cNvSpPr/>
          <p:nvPr/>
        </p:nvSpPr>
        <p:spPr>
          <a:xfrm>
            <a:off x="543600" y="2231640"/>
            <a:ext cx="1184400" cy="3430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uFill>
                  <a:solidFill>
                    <a:srgbClr val="ffffff"/>
                  </a:solidFill>
                </a:uFill>
                <a:latin typeface="Arial"/>
                <a:ea typeface="DejaVu Sans"/>
              </a:rPr>
              <a:t>Rappel : sous tableur, on peut lire au plus 1 million de lignes.</a:t>
            </a:r>
            <a:endParaRPr b="0" lang="fr-FR" sz="1600" spc="-1" strike="noStrike">
              <a:solidFill>
                <a:srgbClr val="000000"/>
              </a:solidFill>
              <a:uFill>
                <a:solidFill>
                  <a:srgbClr val="ffffff"/>
                </a:solidFill>
              </a:uFill>
              <a:latin typeface="Arial"/>
            </a:endParaRPr>
          </a:p>
        </p:txBody>
      </p:sp>
      <p:sp>
        <p:nvSpPr>
          <p:cNvPr id="447" name="CustomShape 8"/>
          <p:cNvSpPr/>
          <p:nvPr/>
        </p:nvSpPr>
        <p:spPr>
          <a:xfrm>
            <a:off x="1337400" y="6476400"/>
            <a:ext cx="60055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48" name="CustomShape 9"/>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26F965A8-2007-4161-A63B-0AC40579B04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49" name="CustomShape 10"/>
          <p:cNvSpPr/>
          <p:nvPr/>
        </p:nvSpPr>
        <p:spPr>
          <a:xfrm flipH="1">
            <a:off x="4895280" y="1805760"/>
            <a:ext cx="2295000" cy="49752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0" name="CustomShape 11"/>
          <p:cNvSpPr/>
          <p:nvPr/>
        </p:nvSpPr>
        <p:spPr>
          <a:xfrm>
            <a:off x="7272000" y="1557000"/>
            <a:ext cx="1367640" cy="45864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uFill>
                  <a:solidFill>
                    <a:srgbClr val="ffffff"/>
                  </a:solidFill>
                </a:uFill>
                <a:latin typeface="Arial"/>
                <a:ea typeface="DejaVu Sans"/>
              </a:rPr>
              <a:t>Cocher pour un contrôle FPH</a:t>
            </a:r>
            <a:endParaRPr b="0" lang="fr-FR" sz="13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7883640" y="6321600"/>
            <a:ext cx="896400" cy="175680"/>
          </a:xfrm>
          <a:prstGeom prst="rect">
            <a:avLst/>
          </a:prstGeom>
          <a:noFill/>
          <a:ln>
            <a:noFill/>
          </a:ln>
        </p:spPr>
        <p:style>
          <a:lnRef idx="0"/>
          <a:fillRef idx="0"/>
          <a:effectRef idx="0"/>
          <a:fontRef idx="minor"/>
        </p:style>
      </p:sp>
      <p:sp>
        <p:nvSpPr>
          <p:cNvPr id="452" name="CustomShape 2"/>
          <p:cNvSpPr/>
          <p:nvPr/>
        </p:nvSpPr>
        <p:spPr>
          <a:xfrm>
            <a:off x="454320" y="1110600"/>
            <a:ext cx="8195760" cy="5065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Cliquer sur l’onglet « Options » puis « Format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On peut aussi découper selon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l’année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la catégorie de ligne de paye</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(SFT, IR, indemnités,</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retenues, déductions,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cotisations, rappels…)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produire toutes ces catégories ou seulement une seule.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53" name="CustomShape 3"/>
          <p:cNvSpPr/>
          <p:nvPr/>
        </p:nvSpPr>
        <p:spPr>
          <a:xfrm>
            <a:off x="602280" y="332640"/>
            <a:ext cx="8061120" cy="60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L’ONGLET « options » - paramètre « format »</a:t>
            </a:r>
            <a:endParaRPr b="0" lang="fr-FR" sz="2400" spc="-1" strike="noStrike">
              <a:solidFill>
                <a:srgbClr val="000000"/>
              </a:solidFill>
              <a:uFill>
                <a:solidFill>
                  <a:srgbClr val="ffffff"/>
                </a:solidFill>
              </a:uFill>
              <a:latin typeface="Arial"/>
            </a:endParaRPr>
          </a:p>
        </p:txBody>
      </p:sp>
      <p:sp>
        <p:nvSpPr>
          <p:cNvPr id="454" name="CustomShape 4"/>
          <p:cNvSpPr/>
          <p:nvPr/>
        </p:nvSpPr>
        <p:spPr>
          <a:xfrm>
            <a:off x="1584000" y="5184000"/>
            <a:ext cx="360" cy="343080"/>
          </a:xfrm>
          <a:prstGeom prst="rect">
            <a:avLst/>
          </a:prstGeom>
          <a:noFill/>
          <a:ln>
            <a:noFill/>
          </a:ln>
        </p:spPr>
        <p:style>
          <a:lnRef idx="0"/>
          <a:fillRef idx="0"/>
          <a:effectRef idx="0"/>
          <a:fontRef idx="minor"/>
        </p:style>
      </p:sp>
      <p:pic>
        <p:nvPicPr>
          <p:cNvPr id="455" name="Picture 2" descr=""/>
          <p:cNvPicPr/>
          <p:nvPr/>
        </p:nvPicPr>
        <p:blipFill>
          <a:blip r:embed="rId1"/>
          <a:stretch/>
        </p:blipFill>
        <p:spPr>
          <a:xfrm>
            <a:off x="6300360" y="1008360"/>
            <a:ext cx="1359000" cy="1434960"/>
          </a:xfrm>
          <a:prstGeom prst="rect">
            <a:avLst/>
          </a:prstGeom>
          <a:ln>
            <a:noFill/>
          </a:ln>
        </p:spPr>
      </p:pic>
      <p:pic>
        <p:nvPicPr>
          <p:cNvPr id="456" name="Picture 3" descr=""/>
          <p:cNvPicPr/>
          <p:nvPr/>
        </p:nvPicPr>
        <p:blipFill>
          <a:blip r:embed="rId2"/>
          <a:stretch/>
        </p:blipFill>
        <p:spPr>
          <a:xfrm>
            <a:off x="2903400" y="1649160"/>
            <a:ext cx="606240" cy="730080"/>
          </a:xfrm>
          <a:prstGeom prst="rect">
            <a:avLst/>
          </a:prstGeom>
          <a:ln>
            <a:noFill/>
          </a:ln>
        </p:spPr>
      </p:pic>
      <p:pic>
        <p:nvPicPr>
          <p:cNvPr id="457" name="Picture 4" descr=""/>
          <p:cNvPicPr/>
          <p:nvPr/>
        </p:nvPicPr>
        <p:blipFill>
          <a:blip r:embed="rId3"/>
          <a:stretch/>
        </p:blipFill>
        <p:spPr>
          <a:xfrm>
            <a:off x="4032000" y="3479400"/>
            <a:ext cx="4748040" cy="2288160"/>
          </a:xfrm>
          <a:prstGeom prst="rect">
            <a:avLst/>
          </a:prstGeom>
          <a:ln>
            <a:noFill/>
          </a:ln>
        </p:spPr>
      </p:pic>
      <p:sp>
        <p:nvSpPr>
          <p:cNvPr id="458" name="CustomShape 5"/>
          <p:cNvSpPr/>
          <p:nvPr/>
        </p:nvSpPr>
        <p:spPr>
          <a:xfrm>
            <a:off x="1332000" y="6321600"/>
            <a:ext cx="6476400" cy="175680"/>
          </a:xfrm>
          <a:prstGeom prst="rect">
            <a:avLst/>
          </a:prstGeom>
          <a:noFill/>
          <a:ln>
            <a:noFill/>
          </a:ln>
        </p:spPr>
        <p:style>
          <a:lnRef idx="0"/>
          <a:fillRef idx="0"/>
          <a:effectRef idx="0"/>
          <a:fontRef idx="minor"/>
        </p:style>
      </p:sp>
      <p:sp>
        <p:nvSpPr>
          <p:cNvPr id="459" name="CustomShape 6"/>
          <p:cNvSpPr/>
          <p:nvPr/>
        </p:nvSpPr>
        <p:spPr>
          <a:xfrm>
            <a:off x="1173600" y="6356520"/>
            <a:ext cx="49399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60" name="CustomShape 7"/>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A2EDE93D-70FA-4D6E-8967-DA46BD063649}"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61" name="CustomShape 8"/>
          <p:cNvSpPr/>
          <p:nvPr/>
        </p:nvSpPr>
        <p:spPr>
          <a:xfrm>
            <a:off x="2983320" y="1329840"/>
            <a:ext cx="43920" cy="47844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62" name="CustomShape 9"/>
          <p:cNvSpPr/>
          <p:nvPr/>
        </p:nvSpPr>
        <p:spPr>
          <a:xfrm>
            <a:off x="5151960" y="1329840"/>
            <a:ext cx="1715400" cy="31752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 name="Image 462" descr=""/>
          <p:cNvPicPr/>
          <p:nvPr/>
        </p:nvPicPr>
        <p:blipFill>
          <a:blip r:embed="rId1"/>
          <a:srcRect l="0" t="0" r="0" b="64948"/>
          <a:stretch/>
        </p:blipFill>
        <p:spPr>
          <a:xfrm>
            <a:off x="3626640" y="1003680"/>
            <a:ext cx="5085000" cy="2019600"/>
          </a:xfrm>
          <a:prstGeom prst="rect">
            <a:avLst/>
          </a:prstGeom>
          <a:ln>
            <a:noFill/>
          </a:ln>
        </p:spPr>
      </p:pic>
      <p:sp>
        <p:nvSpPr>
          <p:cNvPr id="464" name="CustomShape 1"/>
          <p:cNvSpPr/>
          <p:nvPr/>
        </p:nvSpPr>
        <p:spPr>
          <a:xfrm>
            <a:off x="602280" y="332640"/>
            <a:ext cx="8061120" cy="60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L’ONGLET « options » - paramètre « format »</a:t>
            </a:r>
            <a:endParaRPr b="0" lang="fr-FR" sz="2400" spc="-1" strike="noStrike">
              <a:solidFill>
                <a:srgbClr val="000000"/>
              </a:solidFill>
              <a:uFill>
                <a:solidFill>
                  <a:srgbClr val="ffffff"/>
                </a:solidFill>
              </a:uFill>
              <a:latin typeface="Arial"/>
            </a:endParaRPr>
          </a:p>
        </p:txBody>
      </p:sp>
      <p:sp>
        <p:nvSpPr>
          <p:cNvPr id="465" name="CustomShape 2"/>
          <p:cNvSpPr/>
          <p:nvPr/>
        </p:nvSpPr>
        <p:spPr>
          <a:xfrm>
            <a:off x="576000" y="1296000"/>
            <a:ext cx="2735640" cy="4953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L’exportation distributive permet d’extraire les données (et de produire les rapports d’analyse) pour une série de dossiers de données de paye distincts du répertoire Données.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Les résultats du traitement sont séparément générés, pour chaque dossier en entrée, sur la clé USB dans des dossiers de même nom.</a:t>
            </a:r>
            <a:endParaRPr b="0" lang="fr-FR" sz="1800" spc="-1" strike="noStrike">
              <a:solidFill>
                <a:srgbClr val="000000"/>
              </a:solidFill>
              <a:uFill>
                <a:solidFill>
                  <a:srgbClr val="ffffff"/>
                </a:solidFill>
              </a:uFill>
              <a:latin typeface="Arial"/>
            </a:endParaRPr>
          </a:p>
        </p:txBody>
      </p:sp>
      <p:sp>
        <p:nvSpPr>
          <p:cNvPr id="466"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67" name="Image 466" descr=""/>
          <p:cNvPicPr/>
          <p:nvPr/>
        </p:nvPicPr>
        <p:blipFill>
          <a:blip r:embed="rId2"/>
          <a:stretch/>
        </p:blipFill>
        <p:spPr>
          <a:xfrm>
            <a:off x="3744000" y="3349440"/>
            <a:ext cx="2181240" cy="284220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 name="Image 467" descr=""/>
          <p:cNvPicPr/>
          <p:nvPr/>
        </p:nvPicPr>
        <p:blipFill>
          <a:blip r:embed="rId1"/>
          <a:stretch/>
        </p:blipFill>
        <p:spPr>
          <a:xfrm>
            <a:off x="576000" y="1617480"/>
            <a:ext cx="4416120" cy="5006160"/>
          </a:xfrm>
          <a:prstGeom prst="rect">
            <a:avLst/>
          </a:prstGeom>
          <a:ln>
            <a:noFill/>
          </a:ln>
        </p:spPr>
      </p:pic>
      <p:sp>
        <p:nvSpPr>
          <p:cNvPr id="469" name="CustomShape 1"/>
          <p:cNvSpPr/>
          <p:nvPr/>
        </p:nvSpPr>
        <p:spPr>
          <a:xfrm>
            <a:off x="7883640" y="6321600"/>
            <a:ext cx="896400" cy="175680"/>
          </a:xfrm>
          <a:prstGeom prst="rect">
            <a:avLst/>
          </a:prstGeom>
          <a:noFill/>
          <a:ln>
            <a:noFill/>
          </a:ln>
        </p:spPr>
        <p:style>
          <a:lnRef idx="0"/>
          <a:fillRef idx="0"/>
          <a:effectRef idx="0"/>
          <a:fontRef idx="minor"/>
        </p:style>
      </p:sp>
      <p:sp>
        <p:nvSpPr>
          <p:cNvPr id="470" name="CustomShape 2"/>
          <p:cNvSpPr/>
          <p:nvPr/>
        </p:nvSpPr>
        <p:spPr>
          <a:xfrm>
            <a:off x="454320" y="1110600"/>
            <a:ext cx="8195760" cy="728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Cliquer sur l’onglet « Options »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71" name="CustomShape 3"/>
          <p:cNvSpPr/>
          <p:nvPr/>
        </p:nvSpPr>
        <p:spPr>
          <a:xfrm>
            <a:off x="602280" y="332640"/>
            <a:ext cx="8358840" cy="60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uFill>
                  <a:solidFill>
                    <a:srgbClr val="ffffff"/>
                  </a:solidFill>
                </a:uFill>
                <a:latin typeface="Times New Roman"/>
                <a:ea typeface="DejaVu Sans"/>
              </a:rPr>
              <a:t>l’ONGLET « options » - « paramètres de traitement »</a:t>
            </a:r>
            <a:endParaRPr b="0" lang="fr-FR" sz="2200" spc="-1" strike="noStrike">
              <a:solidFill>
                <a:srgbClr val="000000"/>
              </a:solidFill>
              <a:uFill>
                <a:solidFill>
                  <a:srgbClr val="ffffff"/>
                </a:solidFill>
              </a:uFill>
              <a:latin typeface="Arial"/>
            </a:endParaRPr>
          </a:p>
        </p:txBody>
      </p:sp>
      <p:sp>
        <p:nvSpPr>
          <p:cNvPr id="472" name="CustomShape 4"/>
          <p:cNvSpPr/>
          <p:nvPr/>
        </p:nvSpPr>
        <p:spPr>
          <a:xfrm>
            <a:off x="1584000" y="5184000"/>
            <a:ext cx="360" cy="343080"/>
          </a:xfrm>
          <a:prstGeom prst="rect">
            <a:avLst/>
          </a:prstGeom>
          <a:noFill/>
          <a:ln>
            <a:noFill/>
          </a:ln>
        </p:spPr>
        <p:style>
          <a:lnRef idx="0"/>
          <a:fillRef idx="0"/>
          <a:effectRef idx="0"/>
          <a:fontRef idx="minor"/>
        </p:style>
      </p:sp>
      <p:pic>
        <p:nvPicPr>
          <p:cNvPr id="473" name="Picture 3" descr=""/>
          <p:cNvPicPr/>
          <p:nvPr/>
        </p:nvPicPr>
        <p:blipFill>
          <a:blip r:embed="rId2"/>
          <a:stretch/>
        </p:blipFill>
        <p:spPr>
          <a:xfrm>
            <a:off x="4171320" y="1026000"/>
            <a:ext cx="554040" cy="576720"/>
          </a:xfrm>
          <a:prstGeom prst="rect">
            <a:avLst/>
          </a:prstGeom>
          <a:ln>
            <a:noFill/>
          </a:ln>
        </p:spPr>
      </p:pic>
      <p:pic>
        <p:nvPicPr>
          <p:cNvPr id="474" name="Picture 4" descr=""/>
          <p:cNvPicPr/>
          <p:nvPr/>
        </p:nvPicPr>
        <p:blipFill>
          <a:blip r:embed="rId3"/>
          <a:stretch/>
        </p:blipFill>
        <p:spPr>
          <a:xfrm>
            <a:off x="7355880" y="1026000"/>
            <a:ext cx="639000" cy="642600"/>
          </a:xfrm>
          <a:prstGeom prst="rect">
            <a:avLst/>
          </a:prstGeom>
          <a:ln>
            <a:noFill/>
          </a:ln>
        </p:spPr>
      </p:pic>
      <p:sp>
        <p:nvSpPr>
          <p:cNvPr id="475" name="CustomShape 5"/>
          <p:cNvSpPr/>
          <p:nvPr/>
        </p:nvSpPr>
        <p:spPr>
          <a:xfrm>
            <a:off x="1332000" y="6321600"/>
            <a:ext cx="6476400" cy="175680"/>
          </a:xfrm>
          <a:prstGeom prst="rect">
            <a:avLst/>
          </a:prstGeom>
          <a:noFill/>
          <a:ln>
            <a:noFill/>
          </a:ln>
        </p:spPr>
        <p:style>
          <a:lnRef idx="0"/>
          <a:fillRef idx="0"/>
          <a:effectRef idx="0"/>
          <a:fontRef idx="minor"/>
        </p:style>
      </p:sp>
      <p:sp>
        <p:nvSpPr>
          <p:cNvPr id="476" name="CustomShape 6"/>
          <p:cNvSpPr/>
          <p:nvPr/>
        </p:nvSpPr>
        <p:spPr>
          <a:xfrm>
            <a:off x="1656000" y="6588000"/>
            <a:ext cx="5897520" cy="2397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a:t>
            </a:r>
            <a:endParaRPr b="0" lang="fr-FR" sz="900" spc="-1" strike="noStrike">
              <a:solidFill>
                <a:srgbClr val="000000"/>
              </a:solidFill>
              <a:uFill>
                <a:solidFill>
                  <a:srgbClr val="ffffff"/>
                </a:solidFill>
              </a:uFill>
              <a:latin typeface="Arial"/>
            </a:endParaRPr>
          </a:p>
        </p:txBody>
      </p:sp>
      <p:sp>
        <p:nvSpPr>
          <p:cNvPr id="477" name="CustomShape 7"/>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37D1DCDE-7AA0-40B1-AB2F-2962DDB5575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78" name="CustomShape 8"/>
          <p:cNvSpPr/>
          <p:nvPr/>
        </p:nvSpPr>
        <p:spPr>
          <a:xfrm>
            <a:off x="5054400" y="1095840"/>
            <a:ext cx="2119680" cy="3632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puis « Traitement »</a:t>
            </a:r>
            <a:endParaRPr b="0" lang="fr-FR" sz="1800" spc="-1" strike="noStrike">
              <a:solidFill>
                <a:srgbClr val="000000"/>
              </a:solidFill>
              <a:uFill>
                <a:solidFill>
                  <a:srgbClr val="ffffff"/>
                </a:solidFill>
              </a:uFill>
              <a:latin typeface="Arial"/>
            </a:endParaRPr>
          </a:p>
        </p:txBody>
      </p:sp>
      <p:sp>
        <p:nvSpPr>
          <p:cNvPr id="479" name="CustomShape 9"/>
          <p:cNvSpPr/>
          <p:nvPr/>
        </p:nvSpPr>
        <p:spPr>
          <a:xfrm>
            <a:off x="5040720" y="2304720"/>
            <a:ext cx="3094920" cy="574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Gestion de la mémoire et du processeur</a:t>
            </a:r>
            <a:endParaRPr b="0" lang="fr-FR" sz="1600" spc="-1" strike="noStrike">
              <a:solidFill>
                <a:srgbClr val="000000"/>
              </a:solidFill>
              <a:uFill>
                <a:solidFill>
                  <a:srgbClr val="ffffff"/>
                </a:solidFill>
              </a:uFill>
              <a:latin typeface="Arial"/>
            </a:endParaRPr>
          </a:p>
        </p:txBody>
      </p:sp>
      <p:sp>
        <p:nvSpPr>
          <p:cNvPr id="480" name="CustomShape 10"/>
          <p:cNvSpPr/>
          <p:nvPr/>
        </p:nvSpPr>
        <p:spPr>
          <a:xfrm>
            <a:off x="5544720" y="3274920"/>
            <a:ext cx="3094920" cy="540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uFill>
                  <a:solidFill>
                    <a:srgbClr val="ffffff"/>
                  </a:solidFill>
                </a:uFill>
                <a:latin typeface="Arial"/>
                <a:ea typeface="DejaVu Sans"/>
              </a:rPr>
              <a:t>Journal d’exécution (utilisation pour le débogage)</a:t>
            </a:r>
            <a:endParaRPr b="0" lang="fr-FR" sz="1600" spc="-1" strike="noStrike">
              <a:solidFill>
                <a:srgbClr val="000000"/>
              </a:solidFill>
              <a:uFill>
                <a:solidFill>
                  <a:srgbClr val="ffffff"/>
                </a:solidFill>
              </a:uFill>
              <a:latin typeface="Arial"/>
            </a:endParaRPr>
          </a:p>
        </p:txBody>
      </p:sp>
      <p:sp>
        <p:nvSpPr>
          <p:cNvPr id="481" name="Line 11"/>
          <p:cNvSpPr/>
          <p:nvPr/>
        </p:nvSpPr>
        <p:spPr>
          <a:xfrm flipH="1">
            <a:off x="4320000" y="2591640"/>
            <a:ext cx="648000" cy="360"/>
          </a:xfrm>
          <a:prstGeom prst="line">
            <a:avLst/>
          </a:prstGeom>
          <a:ln>
            <a:noFill/>
          </a:ln>
        </p:spPr>
        <p:style>
          <a:lnRef idx="0"/>
          <a:fillRef idx="0"/>
          <a:effectRef idx="0"/>
          <a:fontRef idx="minor"/>
        </p:style>
      </p:sp>
      <p:sp>
        <p:nvSpPr>
          <p:cNvPr id="482" name="Line 12"/>
          <p:cNvSpPr/>
          <p:nvPr/>
        </p:nvSpPr>
        <p:spPr>
          <a:xfrm flipH="1">
            <a:off x="4752000" y="3527640"/>
            <a:ext cx="792000" cy="360"/>
          </a:xfrm>
          <a:prstGeom prst="line">
            <a:avLst/>
          </a:prstGeom>
          <a:ln>
            <a:noFill/>
          </a:ln>
        </p:spPr>
        <p:style>
          <a:lnRef idx="0"/>
          <a:fillRef idx="0"/>
          <a:effectRef idx="0"/>
          <a:fontRef idx="minor"/>
        </p:style>
      </p:sp>
      <p:sp>
        <p:nvSpPr>
          <p:cNvPr id="483" name="CustomShape 13"/>
          <p:cNvSpPr/>
          <p:nvPr/>
        </p:nvSpPr>
        <p:spPr>
          <a:xfrm>
            <a:off x="5472000" y="3960000"/>
            <a:ext cx="3095640" cy="18882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uFill>
                  <a:solidFill>
                    <a:srgbClr val="ffffff"/>
                  </a:solidFill>
                </a:uFill>
                <a:latin typeface="Arial"/>
                <a:ea typeface="DejaVu Sans"/>
              </a:rPr>
              <a:t>Cocher pour lancer la création des rapports d’analyse automatiquement après l’extraction des données. Case cochée par défaut en mode d’exportation distributive. </a:t>
            </a:r>
            <a:endParaRPr b="0" lang="fr-FR" sz="1400" spc="-1" strike="noStrike">
              <a:solidFill>
                <a:srgbClr val="000000"/>
              </a:solidFill>
              <a:uFill>
                <a:solidFill>
                  <a:srgbClr val="ffffff"/>
                </a:solidFill>
              </a:uFill>
              <a:latin typeface="Arial"/>
            </a:endParaRPr>
          </a:p>
          <a:p>
            <a:pPr>
              <a:lnSpc>
                <a:spcPct val="100000"/>
              </a:lnSpc>
            </a:pPr>
            <a:endParaRPr b="0" lang="fr-FR" sz="1400" spc="-1" strike="noStrike">
              <a:solidFill>
                <a:srgbClr val="000000"/>
              </a:solidFill>
              <a:uFill>
                <a:solidFill>
                  <a:srgbClr val="ffffff"/>
                </a:solidFill>
              </a:uFill>
              <a:latin typeface="Arial"/>
            </a:endParaRPr>
          </a:p>
          <a:p>
            <a:pPr>
              <a:lnSpc>
                <a:spcPct val="100000"/>
              </a:lnSpc>
            </a:pPr>
            <a:r>
              <a:rPr b="0" lang="fr-FR" sz="1400" spc="-1" strike="noStrike">
                <a:solidFill>
                  <a:srgbClr val="000000"/>
                </a:solidFill>
                <a:uFill>
                  <a:solidFill>
                    <a:srgbClr val="ffffff"/>
                  </a:solidFill>
                </a:uFill>
                <a:latin typeface="Arial"/>
                <a:ea typeface="DejaVu Sans"/>
              </a:rPr>
              <a:t>Le type de rapport produit peut être sélectionné (soit WORD et ODT, soit PDF, soit les trois formats).</a:t>
            </a:r>
            <a:endParaRPr b="0" lang="fr-FR" sz="1400" spc="-1" strike="noStrike">
              <a:solidFill>
                <a:srgbClr val="000000"/>
              </a:solidFill>
              <a:uFill>
                <a:solidFill>
                  <a:srgbClr val="ffffff"/>
                </a:solidFill>
              </a:uFill>
              <a:latin typeface="Arial"/>
            </a:endParaRPr>
          </a:p>
        </p:txBody>
      </p:sp>
      <p:sp>
        <p:nvSpPr>
          <p:cNvPr id="484" name="Line 14"/>
          <p:cNvSpPr/>
          <p:nvPr/>
        </p:nvSpPr>
        <p:spPr>
          <a:xfrm flipH="1">
            <a:off x="4752360" y="3528000"/>
            <a:ext cx="792000" cy="360"/>
          </a:xfrm>
          <a:prstGeom prst="line">
            <a:avLst/>
          </a:prstGeom>
          <a:ln>
            <a:noFill/>
          </a:ln>
        </p:spPr>
        <p:style>
          <a:lnRef idx="0"/>
          <a:fillRef idx="0"/>
          <a:effectRef idx="0"/>
          <a:fontRef idx="minor"/>
        </p:style>
      </p:sp>
      <p:sp>
        <p:nvSpPr>
          <p:cNvPr id="485" name="Line 15"/>
          <p:cNvSpPr/>
          <p:nvPr/>
        </p:nvSpPr>
        <p:spPr>
          <a:xfrm flipH="1">
            <a:off x="4752360" y="3528000"/>
            <a:ext cx="792000" cy="360"/>
          </a:xfrm>
          <a:prstGeom prst="line">
            <a:avLst/>
          </a:prstGeom>
          <a:ln>
            <a:noFill/>
          </a:ln>
        </p:spPr>
        <p:style>
          <a:lnRef idx="0"/>
          <a:fillRef idx="0"/>
          <a:effectRef idx="0"/>
          <a:fontRef idx="minor"/>
        </p:style>
      </p:sp>
      <p:sp>
        <p:nvSpPr>
          <p:cNvPr id="486" name="Line 16"/>
          <p:cNvSpPr/>
          <p:nvPr/>
        </p:nvSpPr>
        <p:spPr>
          <a:xfrm flipH="1">
            <a:off x="3312000" y="4104000"/>
            <a:ext cx="2088000" cy="360"/>
          </a:xfrm>
          <a:prstGeom prst="line">
            <a:avLst/>
          </a:prstGeom>
          <a:ln>
            <a:noFill/>
          </a:ln>
        </p:spPr>
        <p:style>
          <a:lnRef idx="0"/>
          <a:fillRef idx="0"/>
          <a:effectRef idx="0"/>
          <a:fontRef idx="minor"/>
        </p:style>
      </p:sp>
      <p:sp>
        <p:nvSpPr>
          <p:cNvPr id="487" name="CustomShape 17"/>
          <p:cNvSpPr/>
          <p:nvPr/>
        </p:nvSpPr>
        <p:spPr>
          <a:xfrm flipH="1" flipV="1">
            <a:off x="4109760" y="2449440"/>
            <a:ext cx="929880" cy="79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88" name="CustomShape 18"/>
          <p:cNvSpPr/>
          <p:nvPr/>
        </p:nvSpPr>
        <p:spPr>
          <a:xfrm flipH="1">
            <a:off x="4751640" y="3528000"/>
            <a:ext cx="79164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89" name="CustomShape 19"/>
          <p:cNvSpPr/>
          <p:nvPr/>
        </p:nvSpPr>
        <p:spPr>
          <a:xfrm flipH="1">
            <a:off x="4109760" y="4104000"/>
            <a:ext cx="136116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0" name="Image 486" descr=""/>
          <p:cNvPicPr/>
          <p:nvPr/>
        </p:nvPicPr>
        <p:blipFill>
          <a:blip r:embed="rId1"/>
          <a:srcRect l="0" t="0" r="56690" b="0"/>
          <a:stretch/>
        </p:blipFill>
        <p:spPr>
          <a:xfrm>
            <a:off x="2376720" y="2592000"/>
            <a:ext cx="3959280" cy="2973960"/>
          </a:xfrm>
          <a:prstGeom prst="rect">
            <a:avLst/>
          </a:prstGeom>
          <a:ln>
            <a:noFill/>
          </a:ln>
        </p:spPr>
      </p:pic>
      <p:sp>
        <p:nvSpPr>
          <p:cNvPr id="491" name="CustomShape 1"/>
          <p:cNvSpPr/>
          <p:nvPr/>
        </p:nvSpPr>
        <p:spPr>
          <a:xfrm>
            <a:off x="602280" y="285120"/>
            <a:ext cx="8358840" cy="655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uFill>
                  <a:solidFill>
                    <a:srgbClr val="ffffff"/>
                  </a:solidFill>
                </a:uFill>
                <a:latin typeface="Times New Roman"/>
                <a:ea typeface="DejaVu Sans"/>
              </a:rPr>
              <a:t>les logs d’analyse enchaînée </a:t>
            </a:r>
            <a:endParaRPr b="0" lang="fr-FR" sz="2200" spc="-1" strike="noStrike">
              <a:solidFill>
                <a:srgbClr val="000000"/>
              </a:solidFill>
              <a:uFill>
                <a:solidFill>
                  <a:srgbClr val="ffffff"/>
                </a:solidFill>
              </a:uFill>
              <a:latin typeface="Arial"/>
            </a:endParaRPr>
          </a:p>
        </p:txBody>
      </p:sp>
      <p:sp>
        <p:nvSpPr>
          <p:cNvPr id="492" name="CustomShape 2"/>
          <p:cNvSpPr/>
          <p:nvPr/>
        </p:nvSpPr>
        <p:spPr>
          <a:xfrm>
            <a:off x="720000" y="1440000"/>
            <a:ext cx="8064000" cy="8578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Arial"/>
                <a:ea typeface="DejaVu Sans"/>
              </a:rPr>
              <a:t>Lorsque la case « Enchaîner extraction et analyse » est cochée, le log de la génération des rapports est déroulé dans l’onglet Console de l’interface graphique principale. L’interface RStudio n’est pas lancée.</a:t>
            </a:r>
            <a:endParaRPr b="0" lang="fr-FR" sz="18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7883640" y="6321600"/>
            <a:ext cx="896400" cy="175680"/>
          </a:xfrm>
          <a:prstGeom prst="rect">
            <a:avLst/>
          </a:prstGeom>
          <a:noFill/>
          <a:ln>
            <a:noFill/>
          </a:ln>
        </p:spPr>
        <p:style>
          <a:lnRef idx="0"/>
          <a:fillRef idx="0"/>
          <a:effectRef idx="0"/>
          <a:fontRef idx="minor"/>
        </p:style>
      </p:sp>
      <p:sp>
        <p:nvSpPr>
          <p:cNvPr id="494" name="CustomShape 2"/>
          <p:cNvSpPr/>
          <p:nvPr/>
        </p:nvSpPr>
        <p:spPr>
          <a:xfrm>
            <a:off x="291240" y="1577520"/>
            <a:ext cx="8488800" cy="503928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uFill>
                  <a:solidFill>
                    <a:srgbClr val="ffffff"/>
                  </a:solidFill>
                </a:uFill>
                <a:latin typeface="Arial"/>
                <a:ea typeface="DejaVu Sans"/>
              </a:rPr>
              <a:t>Les fils d’exécution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Le nombre de fils d’exécution correspond au nombre de processus qui vont réaliser en même temps l’extraction des données :</a:t>
            </a:r>
            <a:endParaRPr b="0" lang="fr-FR" sz="1800" spc="-1" strike="noStrike">
              <a:solidFill>
                <a:srgbClr val="000000"/>
              </a:solidFill>
              <a:uFill>
                <a:solidFill>
                  <a:srgbClr val="ffffff"/>
                </a:solidFill>
              </a:uFill>
              <a:latin typeface="Arial"/>
            </a:endParaRPr>
          </a:p>
          <a:p>
            <a:pPr marL="457200" algn="just">
              <a:lnSpc>
                <a:spcPct val="100000"/>
              </a:lnSpc>
            </a:pPr>
            <a:r>
              <a:rPr b="0" lang="fr-FR" sz="1800" spc="-1" strike="noStrike">
                <a:solidFill>
                  <a:srgbClr val="000000"/>
                </a:solidFill>
                <a:uFill>
                  <a:solidFill>
                    <a:srgbClr val="ffffff"/>
                  </a:solidFill>
                </a:uFill>
                <a:latin typeface="Arial"/>
                <a:ea typeface="DejaVu Sans"/>
              </a:rPr>
              <a:t>-  Si le nombre de fils d’exécution indiqué est de 1, il n’y aura qu’un seul processus qui procèdera aux contrôles nécessaires ;</a:t>
            </a: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Arial"/>
                <a:ea typeface="DejaVu Sans"/>
              </a:rPr>
              <a:t>Si le nombre de fils est de 6, il y aura 6 processus en marche en même temps pour réaliser les contrôles, ce qui sera </a:t>
            </a:r>
            <a:r>
              <a:rPr b="1" lang="fr-FR" sz="1800" spc="-1" strike="noStrike">
                <a:solidFill>
                  <a:srgbClr val="000000"/>
                </a:solidFill>
                <a:uFill>
                  <a:solidFill>
                    <a:srgbClr val="ffffff"/>
                  </a:solidFill>
                </a:uFill>
                <a:latin typeface="Arial"/>
                <a:ea typeface="DejaVu Sans"/>
              </a:rPr>
              <a:t>plus rapide.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Arial"/>
                <a:ea typeface="DejaVu Sans"/>
              </a:rPr>
              <a:t>Conséquences</a:t>
            </a: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solidFill>
                <a:srgbClr val="000000"/>
              </a:solidFill>
              <a:uFill>
                <a:solidFill>
                  <a:srgbClr val="ffffff"/>
                </a:solidFill>
              </a:uFill>
              <a:latin typeface="Arial"/>
            </a:endParaRPr>
          </a:p>
          <a:p>
            <a:pPr marL="457200" algn="just">
              <a:lnSpc>
                <a:spcPct val="100000"/>
              </a:lnSpc>
            </a:pPr>
            <a:endParaRPr b="0" lang="fr-FR" sz="18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1800" spc="-1" strike="noStrike">
                <a:solidFill>
                  <a:srgbClr val="000000"/>
                </a:solidFill>
                <a:uFill>
                  <a:solidFill>
                    <a:srgbClr val="ffffff"/>
                  </a:solidFill>
                </a:u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uFill>
                  <a:solidFill>
                    <a:srgbClr val="ffffff"/>
                  </a:solidFill>
                </a:uFill>
                <a:latin typeface="Arial"/>
                <a:ea typeface="DejaVu Sans"/>
              </a:rPr>
              <a:t>modéré </a:t>
            </a:r>
            <a:r>
              <a:rPr b="0" lang="fr-FR" sz="1800" spc="-1" strike="noStrike">
                <a:solidFill>
                  <a:srgbClr val="000000"/>
                </a:solidFill>
                <a:uFill>
                  <a:solidFill>
                    <a:srgbClr val="ffffff"/>
                  </a:solidFill>
                </a:uFill>
                <a:latin typeface="Arial"/>
                <a:ea typeface="DejaVu Sans"/>
              </a:rPr>
              <a:t>ou </a:t>
            </a:r>
            <a:r>
              <a:rPr b="1" lang="fr-FR" sz="1800" spc="-1" strike="noStrike">
                <a:solidFill>
                  <a:srgbClr val="000000"/>
                </a:solidFill>
                <a:uFill>
                  <a:solidFill>
                    <a:srgbClr val="ffffff"/>
                  </a:solidFill>
                </a:uFill>
                <a:latin typeface="Arial"/>
                <a:ea typeface="DejaVu Sans"/>
              </a:rPr>
              <a:t>économe</a:t>
            </a:r>
            <a:r>
              <a:rPr b="0" lang="fr-FR" sz="1800" spc="-1" strike="noStrike">
                <a:solidFill>
                  <a:srgbClr val="000000"/>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95" name="CustomShape 3"/>
          <p:cNvSpPr/>
          <p:nvPr/>
        </p:nvSpPr>
        <p:spPr>
          <a:xfrm>
            <a:off x="602280" y="332640"/>
            <a:ext cx="8358840" cy="60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uFill>
                  <a:solidFill>
                    <a:srgbClr val="ffffff"/>
                  </a:solidFill>
                </a:uFill>
                <a:latin typeface="Times New Roman"/>
                <a:ea typeface="DejaVu Sans"/>
              </a:rPr>
              <a:t>l’ONGLET « options » - « paramètres de traitement »</a:t>
            </a:r>
            <a:endParaRPr b="0" lang="fr-FR" sz="2200" spc="-1" strike="noStrike">
              <a:solidFill>
                <a:srgbClr val="000000"/>
              </a:solidFill>
              <a:uFill>
                <a:solidFill>
                  <a:srgbClr val="ffffff"/>
                </a:solidFill>
              </a:uFill>
              <a:latin typeface="Arial"/>
            </a:endParaRPr>
          </a:p>
        </p:txBody>
      </p:sp>
      <p:sp>
        <p:nvSpPr>
          <p:cNvPr id="496" name="CustomShape 4"/>
          <p:cNvSpPr/>
          <p:nvPr/>
        </p:nvSpPr>
        <p:spPr>
          <a:xfrm>
            <a:off x="1584000" y="5184000"/>
            <a:ext cx="360" cy="343080"/>
          </a:xfrm>
          <a:prstGeom prst="rect">
            <a:avLst/>
          </a:prstGeom>
          <a:noFill/>
          <a:ln>
            <a:noFill/>
          </a:ln>
        </p:spPr>
        <p:style>
          <a:lnRef idx="0"/>
          <a:fillRef idx="0"/>
          <a:effectRef idx="0"/>
          <a:fontRef idx="minor"/>
        </p:style>
      </p:sp>
      <p:pic>
        <p:nvPicPr>
          <p:cNvPr id="497" name="Picture 3" descr=""/>
          <p:cNvPicPr/>
          <p:nvPr/>
        </p:nvPicPr>
        <p:blipFill>
          <a:blip r:embed="rId1"/>
          <a:stretch/>
        </p:blipFill>
        <p:spPr>
          <a:xfrm>
            <a:off x="5182200" y="967680"/>
            <a:ext cx="606240" cy="730080"/>
          </a:xfrm>
          <a:prstGeom prst="rect">
            <a:avLst/>
          </a:prstGeom>
          <a:ln>
            <a:noFill/>
          </a:ln>
        </p:spPr>
      </p:pic>
      <p:pic>
        <p:nvPicPr>
          <p:cNvPr id="498" name="Picture 4" descr=""/>
          <p:cNvPicPr/>
          <p:nvPr/>
        </p:nvPicPr>
        <p:blipFill>
          <a:blip r:embed="rId2"/>
          <a:stretch/>
        </p:blipFill>
        <p:spPr>
          <a:xfrm>
            <a:off x="5911200" y="960120"/>
            <a:ext cx="758880" cy="806400"/>
          </a:xfrm>
          <a:prstGeom prst="rect">
            <a:avLst/>
          </a:prstGeom>
          <a:ln>
            <a:noFill/>
          </a:ln>
        </p:spPr>
      </p:pic>
      <p:pic>
        <p:nvPicPr>
          <p:cNvPr id="499" name="Image 2" descr=""/>
          <p:cNvPicPr/>
          <p:nvPr/>
        </p:nvPicPr>
        <p:blipFill>
          <a:blip r:embed="rId3"/>
          <a:srcRect l="24419" t="-3371" r="16466" b="0"/>
          <a:stretch/>
        </p:blipFill>
        <p:spPr>
          <a:xfrm>
            <a:off x="5112720" y="4839480"/>
            <a:ext cx="2689560" cy="342720"/>
          </a:xfrm>
          <a:prstGeom prst="rect">
            <a:avLst/>
          </a:prstGeom>
          <a:ln>
            <a:noFill/>
          </a:ln>
        </p:spPr>
      </p:pic>
      <p:sp>
        <p:nvSpPr>
          <p:cNvPr id="500" name="CustomShape 5"/>
          <p:cNvSpPr/>
          <p:nvPr/>
        </p:nvSpPr>
        <p:spPr>
          <a:xfrm>
            <a:off x="1166040" y="6356520"/>
            <a:ext cx="494784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01" name="CustomShape 6"/>
          <p:cNvSpPr/>
          <p:nvPr/>
        </p:nvSpPr>
        <p:spPr>
          <a:xfrm>
            <a:off x="6481080" y="633240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F4355F41-0B63-4354-AF8A-239184B5ACF4}"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7883640" y="6321600"/>
            <a:ext cx="896400" cy="175680"/>
          </a:xfrm>
          <a:prstGeom prst="rect">
            <a:avLst/>
          </a:prstGeom>
          <a:noFill/>
          <a:ln>
            <a:noFill/>
          </a:ln>
        </p:spPr>
        <p:style>
          <a:lnRef idx="0"/>
          <a:fillRef idx="0"/>
          <a:effectRef idx="0"/>
          <a:fontRef idx="minor"/>
        </p:style>
      </p:sp>
      <p:sp>
        <p:nvSpPr>
          <p:cNvPr id="503" name="CustomShape 2"/>
          <p:cNvSpPr/>
          <p:nvPr/>
        </p:nvSpPr>
        <p:spPr>
          <a:xfrm>
            <a:off x="360000" y="1173600"/>
            <a:ext cx="3993120" cy="1274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504" name="CustomShape 3"/>
          <p:cNvSpPr/>
          <p:nvPr/>
        </p:nvSpPr>
        <p:spPr>
          <a:xfrm>
            <a:off x="300960" y="185400"/>
            <a:ext cx="8538480" cy="389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l’ONGLET « options » - « CODES »</a:t>
            </a:r>
            <a:endParaRPr b="0" lang="fr-FR" sz="2400" spc="-1" strike="noStrike">
              <a:solidFill>
                <a:srgbClr val="000000"/>
              </a:solidFill>
              <a:uFill>
                <a:solidFill>
                  <a:srgbClr val="ffffff"/>
                </a:solidFill>
              </a:uFill>
              <a:latin typeface="Arial"/>
            </a:endParaRPr>
          </a:p>
        </p:txBody>
      </p:sp>
      <p:sp>
        <p:nvSpPr>
          <p:cNvPr id="505" name="CustomShape 4"/>
          <p:cNvSpPr/>
          <p:nvPr/>
        </p:nvSpPr>
        <p:spPr>
          <a:xfrm>
            <a:off x="1584000" y="5184000"/>
            <a:ext cx="360" cy="343080"/>
          </a:xfrm>
          <a:prstGeom prst="rect">
            <a:avLst/>
          </a:prstGeom>
          <a:noFill/>
          <a:ln>
            <a:noFill/>
          </a:ln>
        </p:spPr>
        <p:style>
          <a:lnRef idx="0"/>
          <a:fillRef idx="0"/>
          <a:effectRef idx="0"/>
          <a:fontRef idx="minor"/>
        </p:style>
      </p:sp>
      <p:pic>
        <p:nvPicPr>
          <p:cNvPr id="506" name="Picture 3" descr=""/>
          <p:cNvPicPr/>
          <p:nvPr/>
        </p:nvPicPr>
        <p:blipFill>
          <a:blip r:embed="rId1"/>
          <a:stretch/>
        </p:blipFill>
        <p:spPr>
          <a:xfrm>
            <a:off x="2356920" y="747360"/>
            <a:ext cx="471600" cy="510480"/>
          </a:xfrm>
          <a:prstGeom prst="rect">
            <a:avLst/>
          </a:prstGeom>
          <a:ln>
            <a:noFill/>
          </a:ln>
        </p:spPr>
      </p:pic>
      <p:sp>
        <p:nvSpPr>
          <p:cNvPr id="507" name="CustomShape 5"/>
          <p:cNvSpPr/>
          <p:nvPr/>
        </p:nvSpPr>
        <p:spPr>
          <a:xfrm>
            <a:off x="1332000" y="6321600"/>
            <a:ext cx="6476400" cy="175680"/>
          </a:xfrm>
          <a:prstGeom prst="rect">
            <a:avLst/>
          </a:prstGeom>
          <a:noFill/>
          <a:ln>
            <a:noFill/>
          </a:ln>
        </p:spPr>
        <p:style>
          <a:lnRef idx="0"/>
          <a:fillRef idx="0"/>
          <a:effectRef idx="0"/>
          <a:fontRef idx="minor"/>
        </p:style>
      </p:sp>
      <p:sp>
        <p:nvSpPr>
          <p:cNvPr id="508" name="CustomShape 6"/>
          <p:cNvSpPr/>
          <p:nvPr/>
        </p:nvSpPr>
        <p:spPr>
          <a:xfrm>
            <a:off x="1676520" y="6356520"/>
            <a:ext cx="535536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09" name="CustomShape 7"/>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7EBA5097-56D9-4738-94C8-F7A7240F2EBE}"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510" name="CustomShape 8"/>
          <p:cNvSpPr/>
          <p:nvPr/>
        </p:nvSpPr>
        <p:spPr>
          <a:xfrm>
            <a:off x="3643200" y="1258200"/>
            <a:ext cx="1903320" cy="363240"/>
          </a:xfrm>
          <a:prstGeom prst="rect">
            <a:avLst/>
          </a:prstGeom>
          <a:noFill/>
          <a:ln>
            <a:noFill/>
          </a:ln>
        </p:spPr>
        <p:style>
          <a:lnRef idx="0"/>
          <a:fillRef idx="0"/>
          <a:effectRef idx="0"/>
          <a:fontRef idx="minor"/>
        </p:style>
      </p:sp>
      <p:pic>
        <p:nvPicPr>
          <p:cNvPr id="511" name="Image 11" descr=""/>
          <p:cNvPicPr/>
          <p:nvPr/>
        </p:nvPicPr>
        <p:blipFill>
          <a:blip r:embed="rId2"/>
          <a:srcRect l="3509" t="31028" r="85067" b="58547"/>
          <a:stretch/>
        </p:blipFill>
        <p:spPr>
          <a:xfrm>
            <a:off x="4313160" y="855360"/>
            <a:ext cx="587520" cy="503640"/>
          </a:xfrm>
          <a:prstGeom prst="rect">
            <a:avLst/>
          </a:prstGeom>
          <a:ln>
            <a:noFill/>
          </a:ln>
        </p:spPr>
      </p:pic>
      <p:pic>
        <p:nvPicPr>
          <p:cNvPr id="512" name="Image 508" descr=""/>
          <p:cNvPicPr/>
          <p:nvPr/>
        </p:nvPicPr>
        <p:blipFill>
          <a:blip r:embed="rId3"/>
          <a:srcRect l="2848" t="2055" r="1945" b="2050"/>
          <a:stretch/>
        </p:blipFill>
        <p:spPr>
          <a:xfrm>
            <a:off x="864000" y="2415960"/>
            <a:ext cx="3313440" cy="3847680"/>
          </a:xfrm>
          <a:prstGeom prst="rect">
            <a:avLst/>
          </a:prstGeom>
          <a:ln>
            <a:noFill/>
          </a:ln>
        </p:spPr>
      </p:pic>
      <p:pic>
        <p:nvPicPr>
          <p:cNvPr id="513" name="Image 509" descr=""/>
          <p:cNvPicPr/>
          <p:nvPr/>
        </p:nvPicPr>
        <p:blipFill>
          <a:blip r:embed="rId4"/>
          <a:stretch/>
        </p:blipFill>
        <p:spPr>
          <a:xfrm>
            <a:off x="4896000" y="2349000"/>
            <a:ext cx="3455640" cy="3972240"/>
          </a:xfrm>
          <a:prstGeom prst="rect">
            <a:avLst/>
          </a:prstGeom>
          <a:ln>
            <a:noFill/>
          </a:ln>
        </p:spPr>
      </p:pic>
      <p:sp>
        <p:nvSpPr>
          <p:cNvPr id="514" name="CustomShape 9"/>
          <p:cNvSpPr/>
          <p:nvPr/>
        </p:nvSpPr>
        <p:spPr>
          <a:xfrm>
            <a:off x="504000" y="1411920"/>
            <a:ext cx="8279640" cy="14886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uFill>
                  <a:solidFill>
                    <a:srgbClr val="ffffff"/>
                  </a:solidFill>
                </a:u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b="0" lang="fr-FR" sz="1400" spc="-1" strike="noStrike">
              <a:solidFill>
                <a:srgbClr val="000000"/>
              </a:solidFill>
              <a:uFill>
                <a:solidFill>
                  <a:srgbClr val="ffffff"/>
                </a:solidFill>
              </a:uFill>
              <a:latin typeface="Arial"/>
            </a:endParaRPr>
          </a:p>
          <a:p>
            <a:pPr>
              <a:lnSpc>
                <a:spcPct val="100000"/>
              </a:lnSpc>
            </a:pPr>
            <a:r>
              <a:rPr b="0" lang="fr-FR" sz="1400" spc="-1" strike="noStrike">
                <a:solidFill>
                  <a:srgbClr val="000000"/>
                </a:solidFill>
                <a:uFill>
                  <a:solidFill>
                    <a:srgbClr val="ffffff"/>
                  </a:solidFill>
                </a:uFill>
                <a:latin typeface="Arial"/>
                <a:ea typeface="ヒラギノ角ゴ Pro W3"/>
              </a:rPr>
              <a:t>Valider ensuite en cliquant sur l’icône « flèche verte ». Un message confirme que les codes saisis seront utilisés dans les rapports.</a:t>
            </a:r>
            <a:endParaRPr b="0" lang="fr-FR" sz="1400" spc="-1" strike="noStrike">
              <a:solidFill>
                <a:srgbClr val="000000"/>
              </a:solidFill>
              <a:uFill>
                <a:solidFill>
                  <a:srgbClr val="ffffff"/>
                </a:solidFill>
              </a:uFill>
              <a:latin typeface="Arial"/>
            </a:endParaRPr>
          </a:p>
          <a:p>
            <a:pPr>
              <a:lnSpc>
                <a:spcPct val="100000"/>
              </a:lnSpc>
            </a:pPr>
            <a:endParaRPr b="0" lang="fr-FR" sz="1400" spc="-1" strike="noStrike">
              <a:solidFill>
                <a:srgbClr val="000000"/>
              </a:solidFill>
              <a:uFill>
                <a:solidFill>
                  <a:srgbClr val="ffffff"/>
                </a:solidFill>
              </a:uFill>
              <a:latin typeface="Arial"/>
            </a:endParaRPr>
          </a:p>
        </p:txBody>
      </p:sp>
      <p:sp>
        <p:nvSpPr>
          <p:cNvPr id="515" name="CustomShape 10"/>
          <p:cNvSpPr/>
          <p:nvPr/>
        </p:nvSpPr>
        <p:spPr>
          <a:xfrm>
            <a:off x="504000" y="839160"/>
            <a:ext cx="7847640" cy="3765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uFill>
                  <a:solidFill>
                    <a:srgbClr val="ffffff"/>
                  </a:solidFill>
                </a:uFill>
                <a:latin typeface="Arial"/>
                <a:ea typeface="ヒラギノ角ゴ Pro W3"/>
              </a:rPr>
              <a:t>Dialogue « Options »              onglet « Codes »</a:t>
            </a:r>
            <a:r>
              <a:rPr b="0" lang="fr-FR" sz="18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7883640" y="6321600"/>
            <a:ext cx="896400" cy="175680"/>
          </a:xfrm>
          <a:prstGeom prst="rect">
            <a:avLst/>
          </a:prstGeom>
          <a:noFill/>
          <a:ln>
            <a:noFill/>
          </a:ln>
        </p:spPr>
        <p:style>
          <a:lnRef idx="0"/>
          <a:fillRef idx="0"/>
          <a:effectRef idx="0"/>
          <a:fontRef idx="minor"/>
        </p:style>
      </p:sp>
      <p:sp>
        <p:nvSpPr>
          <p:cNvPr id="517" name="CustomShape 2"/>
          <p:cNvSpPr/>
          <p:nvPr/>
        </p:nvSpPr>
        <p:spPr>
          <a:xfrm>
            <a:off x="378720" y="2151000"/>
            <a:ext cx="8538480" cy="41860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2000" spc="-1" strike="noStrike">
                <a:solidFill>
                  <a:srgbClr val="000000"/>
                </a:solidFill>
                <a:uFill>
                  <a:solidFill>
                    <a:srgbClr val="ffffff"/>
                  </a:solidFill>
                </a:uFill>
                <a:latin typeface="Arial"/>
                <a:ea typeface="ヒラギノ角ゴ Pro W3"/>
              </a:rPr>
              <a:t>Menu Configurer &gt; Configurer l’interface</a:t>
            </a:r>
            <a:r>
              <a:rPr b="0" lang="fr-FR" sz="2000" spc="-1" strike="noStrike">
                <a:solidFill>
                  <a:srgbClr val="000000"/>
                </a:solidFill>
                <a:uFill>
                  <a:solidFill>
                    <a:srgbClr val="ffffff"/>
                  </a:solidFill>
                </a:uFill>
                <a:latin typeface="Arial"/>
                <a:ea typeface="ヒラギノ角ゴ Pro W3"/>
              </a:rPr>
              <a:t> </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Affichage</a:t>
            </a:r>
            <a:r>
              <a:rPr b="0" lang="fr-FR" sz="2000" spc="-1" strike="noStrike">
                <a:solidFill>
                  <a:srgbClr val="000000"/>
                </a:solidFill>
                <a:uFill>
                  <a:solidFill>
                    <a:srgbClr val="ffffff"/>
                  </a:solidFill>
                </a:uFill>
                <a:latin typeface="Arial"/>
                <a:ea typeface="ヒラギノ角ゴ Pro W3"/>
              </a:rPr>
              <a:t> : afficher le gestionnaire de fichier, afficher le gestionnaire de projet, afficher les messages, plein écran</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Barres d’outils </a:t>
            </a:r>
            <a:r>
              <a:rPr b="0" lang="fr-FR" sz="2000" spc="-1" strike="noStrike">
                <a:solidFill>
                  <a:srgbClr val="000000"/>
                </a:solidFill>
                <a:uFill>
                  <a:solidFill>
                    <a:srgbClr val="ffffff"/>
                  </a:solidFill>
                </a:uFill>
                <a:latin typeface="Arial"/>
                <a:ea typeface="ヒラギノ角ゴ Pro W3"/>
              </a:rPr>
              <a:t>: afficher la barre d’outils de fichiers, afficher la barre d’édition, afficher le processus, afficher la barre d’options,…</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Sauvegarder/Lancer</a:t>
            </a:r>
            <a:r>
              <a:rPr b="0" lang="fr-FR" sz="2000" spc="-1" strike="noStrike">
                <a:solidFill>
                  <a:srgbClr val="000000"/>
                </a:solidFill>
                <a:uFill>
                  <a:solidFill>
                    <a:srgbClr val="ffffff"/>
                  </a:solidFill>
                </a:uFill>
                <a:latin typeface="Arial"/>
                <a:ea typeface="ヒラギノ角ゴ Pro W3"/>
              </a:rPr>
              <a:t> : sauvegarder le projet automatiquement, charger le projet par défaut au lancement, charger les données utilisateur au lancement.</a:t>
            </a:r>
            <a:endParaRPr b="0" lang="fr-FR" sz="20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Console </a:t>
            </a:r>
            <a:r>
              <a:rPr b="0" lang="fr-FR" sz="2000" spc="-1" strike="noStrike">
                <a:solidFill>
                  <a:srgbClr val="000000"/>
                </a:solidFill>
                <a:uFill>
                  <a:solidFill>
                    <a:srgbClr val="ffffff"/>
                  </a:solidFill>
                </a:uFill>
                <a:latin typeface="Arial"/>
                <a:ea typeface="ヒラギノ角ゴ Pro W3"/>
              </a:rPr>
              <a:t>: limiter la sortie de la console, limiter la verbosité</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p:txBody>
      </p:sp>
      <p:sp>
        <p:nvSpPr>
          <p:cNvPr id="518" name="CustomShape 3"/>
          <p:cNvSpPr/>
          <p:nvPr/>
        </p:nvSpPr>
        <p:spPr>
          <a:xfrm>
            <a:off x="300960" y="221400"/>
            <a:ext cx="8538480" cy="497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Le DIALOGUE DE CONFIGURATION</a:t>
            </a:r>
            <a:endParaRPr b="0" lang="fr-FR" sz="2400" spc="-1" strike="noStrike">
              <a:solidFill>
                <a:srgbClr val="000000"/>
              </a:solidFill>
              <a:uFill>
                <a:solidFill>
                  <a:srgbClr val="ffffff"/>
                </a:solidFill>
              </a:uFill>
              <a:latin typeface="Arial"/>
            </a:endParaRPr>
          </a:p>
        </p:txBody>
      </p:sp>
      <p:sp>
        <p:nvSpPr>
          <p:cNvPr id="519" name="CustomShape 4"/>
          <p:cNvSpPr/>
          <p:nvPr/>
        </p:nvSpPr>
        <p:spPr>
          <a:xfrm>
            <a:off x="1584000" y="5184000"/>
            <a:ext cx="360" cy="343080"/>
          </a:xfrm>
          <a:prstGeom prst="rect">
            <a:avLst/>
          </a:prstGeom>
          <a:noFill/>
          <a:ln>
            <a:noFill/>
          </a:ln>
        </p:spPr>
        <p:style>
          <a:lnRef idx="0"/>
          <a:fillRef idx="0"/>
          <a:effectRef idx="0"/>
          <a:fontRef idx="minor"/>
        </p:style>
      </p:sp>
      <p:sp>
        <p:nvSpPr>
          <p:cNvPr id="520" name="CustomShape 5"/>
          <p:cNvSpPr/>
          <p:nvPr/>
        </p:nvSpPr>
        <p:spPr>
          <a:xfrm>
            <a:off x="1332000" y="6321600"/>
            <a:ext cx="6476400" cy="175680"/>
          </a:xfrm>
          <a:prstGeom prst="rect">
            <a:avLst/>
          </a:prstGeom>
          <a:noFill/>
          <a:ln>
            <a:noFill/>
          </a:ln>
        </p:spPr>
        <p:style>
          <a:lnRef idx="0"/>
          <a:fillRef idx="0"/>
          <a:effectRef idx="0"/>
          <a:fontRef idx="minor"/>
        </p:style>
      </p:sp>
      <p:sp>
        <p:nvSpPr>
          <p:cNvPr id="521" name="CustomShape 6"/>
          <p:cNvSpPr/>
          <p:nvPr/>
        </p:nvSpPr>
        <p:spPr>
          <a:xfrm>
            <a:off x="1501200" y="6356520"/>
            <a:ext cx="6018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22" name="CustomShape 7"/>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12B00FE6-E3F1-4549-A716-10255636234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523" name="Image 9" descr=""/>
          <p:cNvPicPr/>
          <p:nvPr/>
        </p:nvPicPr>
        <p:blipFill>
          <a:blip r:embed="rId1"/>
          <a:stretch/>
        </p:blipFill>
        <p:spPr>
          <a:xfrm>
            <a:off x="300960" y="1056960"/>
            <a:ext cx="8538480" cy="1218600"/>
          </a:xfrm>
          <a:prstGeom prst="rect">
            <a:avLst/>
          </a:prstGeom>
          <a:ln>
            <a:noFill/>
          </a:ln>
        </p:spPr>
      </p:pic>
      <p:sp>
        <p:nvSpPr>
          <p:cNvPr id="524"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1152000" y="6356520"/>
            <a:ext cx="60778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26"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24D25D74-3696-4558-B985-1E21E7E7611D}"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527" name="Image 3" descr=""/>
          <p:cNvPicPr/>
          <p:nvPr/>
        </p:nvPicPr>
        <p:blipFill>
          <a:blip r:embed="rId1"/>
          <a:stretch/>
        </p:blipFill>
        <p:spPr>
          <a:xfrm>
            <a:off x="1024560" y="1311120"/>
            <a:ext cx="7388280" cy="4206240"/>
          </a:xfrm>
          <a:prstGeom prst="rect">
            <a:avLst/>
          </a:prstGeom>
          <a:ln>
            <a:noFill/>
          </a:ln>
        </p:spPr>
      </p:pic>
      <p:sp>
        <p:nvSpPr>
          <p:cNvPr id="528" name="CustomShape 3"/>
          <p:cNvSpPr/>
          <p:nvPr/>
        </p:nvSpPr>
        <p:spPr>
          <a:xfrm>
            <a:off x="300960" y="401400"/>
            <a:ext cx="8538480" cy="680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Le dialogue de configuration</a:t>
            </a:r>
            <a:endParaRPr b="0" lang="fr-FR" sz="24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120960" y="1953000"/>
            <a:ext cx="8601480" cy="377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166" name="CustomShape 2"/>
          <p:cNvSpPr/>
          <p:nvPr/>
        </p:nvSpPr>
        <p:spPr>
          <a:xfrm>
            <a:off x="7546680" y="5849280"/>
            <a:ext cx="896400" cy="175680"/>
          </a:xfrm>
          <a:prstGeom prst="rect">
            <a:avLst/>
          </a:prstGeom>
          <a:noFill/>
          <a:ln>
            <a:noFill/>
          </a:ln>
        </p:spPr>
        <p:style>
          <a:lnRef idx="0"/>
          <a:fillRef idx="0"/>
          <a:effectRef idx="0"/>
          <a:fontRef idx="minor"/>
        </p:style>
      </p:sp>
      <p:sp>
        <p:nvSpPr>
          <p:cNvPr id="167" name="CustomShape 3"/>
          <p:cNvSpPr/>
          <p:nvPr/>
        </p:nvSpPr>
        <p:spPr>
          <a:xfrm>
            <a:off x="107280" y="36000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 CONNEXION AU BUREAU</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168" name="CustomShape 4"/>
          <p:cNvSpPr/>
          <p:nvPr/>
        </p:nvSpPr>
        <p:spPr>
          <a:xfrm>
            <a:off x="576360" y="1449360"/>
            <a:ext cx="7988040" cy="4064400"/>
          </a:xfrm>
          <a:prstGeom prst="rect">
            <a:avLst/>
          </a:prstGeom>
          <a:noFill/>
          <a:ln>
            <a:noFill/>
          </a:ln>
        </p:spPr>
        <p:style>
          <a:lnRef idx="0"/>
          <a:fillRef idx="0"/>
          <a:effectRef idx="0"/>
          <a:fontRef idx="minor"/>
        </p:style>
      </p:sp>
      <p:pic>
        <p:nvPicPr>
          <p:cNvPr id="169" name="Image 199" descr=""/>
          <p:cNvPicPr/>
          <p:nvPr/>
        </p:nvPicPr>
        <p:blipFill>
          <a:blip r:embed="rId1"/>
          <a:srcRect l="0" t="-241" r="7168" b="0"/>
          <a:stretch/>
        </p:blipFill>
        <p:spPr>
          <a:xfrm>
            <a:off x="4649400" y="3605760"/>
            <a:ext cx="4354920" cy="2436480"/>
          </a:xfrm>
          <a:prstGeom prst="rect">
            <a:avLst/>
          </a:prstGeom>
          <a:ln>
            <a:noFill/>
          </a:ln>
        </p:spPr>
      </p:pic>
      <p:sp>
        <p:nvSpPr>
          <p:cNvPr id="170" name="CustomShape 5"/>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8E5CB2BD-B64E-4AA9-8EA2-F63C0A675B5D}"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171" name="CustomShape 6"/>
          <p:cNvSpPr/>
          <p:nvPr/>
        </p:nvSpPr>
        <p:spPr>
          <a:xfrm>
            <a:off x="384480" y="1183680"/>
            <a:ext cx="8612280" cy="2831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Lancer l’ordinateur. </a:t>
            </a:r>
            <a:r>
              <a:rPr b="0" lang="fr-FR" sz="1800" spc="-1" strike="noStrike">
                <a:solidFill>
                  <a:srgbClr val="ff0000"/>
                </a:solidFill>
                <a:uFill>
                  <a:solidFill>
                    <a:srgbClr val="ffffff"/>
                  </a:solidFill>
                </a:uFill>
                <a:latin typeface="Calibri"/>
                <a:ea typeface="DejaVu Sans"/>
              </a:rPr>
              <a:t>Toujours</a:t>
            </a:r>
            <a:r>
              <a:rPr b="0" lang="fr-FR" sz="1800" spc="-1" strike="noStrike">
                <a:solidFill>
                  <a:srgbClr val="000000"/>
                </a:solidFill>
                <a:uFill>
                  <a:solidFill>
                    <a:srgbClr val="ffffff"/>
                  </a:solidFill>
                </a:uFill>
                <a:latin typeface="Calibri"/>
                <a:ea typeface="DejaVu Sans"/>
              </a:rPr>
              <a:t> insérer la clé USB3 dans son port.</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Pour certains matériels</a:t>
            </a:r>
            <a:r>
              <a:rPr b="0" lang="fr-FR" sz="1800" spc="-1" strike="noStrike">
                <a:solidFill>
                  <a:srgbClr val="ff0000"/>
                </a:solidFill>
                <a:uFill>
                  <a:solidFill>
                    <a:srgbClr val="ffffff"/>
                  </a:solidFill>
                </a:uFill>
                <a:latin typeface="Calibri"/>
                <a:ea typeface="DejaVu Sans"/>
              </a:rPr>
              <a:t>, il faut n’insérer la clé USB3 dédiée dans son port qu’au stade de l’écran de connexion</a:t>
            </a:r>
            <a:r>
              <a:rPr b="0" lang="fr-FR" sz="1800" spc="-1" strike="noStrike">
                <a:solidFill>
                  <a:srgbClr val="000000"/>
                </a:solidFill>
                <a:uFill>
                  <a:solidFill>
                    <a:srgbClr val="ffffff"/>
                  </a:solidFill>
                </a:uFill>
                <a:latin typeface="Calibri"/>
                <a:ea typeface="DejaVu Sans"/>
              </a:rPr>
              <a:t>, quand le mot de passe est demandé. Une insertion avant ce stade peut causer des problèmes de démarrage.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N’utiliser que la clé formatée EXFAT et compatible avec les PC Windows, fournie par la DSI.</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L’écran de connexion propose 9 comptes intitulés section_1, …, section_9 qui peuvent servir aux différentes sections.</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D’autres comptes utilisateurs peuvent être créés par l’API.</a:t>
            </a:r>
            <a:endParaRPr b="0" lang="fr-FR" sz="1800" spc="-1" strike="noStrike">
              <a:solidFill>
                <a:srgbClr val="000000"/>
              </a:solidFill>
              <a:uFill>
                <a:solidFill>
                  <a:srgbClr val="ffffff"/>
                </a:solidFill>
              </a:uFill>
              <a:latin typeface="Arial"/>
            </a:endParaRPr>
          </a:p>
        </p:txBody>
      </p:sp>
      <p:sp>
        <p:nvSpPr>
          <p:cNvPr id="172" name="CustomShape 7"/>
          <p:cNvSpPr/>
          <p:nvPr/>
        </p:nvSpPr>
        <p:spPr>
          <a:xfrm>
            <a:off x="5839920" y="6026760"/>
            <a:ext cx="2482560" cy="636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Apparence du bureau</a:t>
            </a:r>
            <a:endParaRPr b="0" lang="fr-FR" sz="1800" spc="-1" strike="noStrike">
              <a:solidFill>
                <a:srgbClr val="000000"/>
              </a:solidFill>
              <a:uFill>
                <a:solidFill>
                  <a:srgbClr val="ffffff"/>
                </a:solidFill>
              </a:uFill>
              <a:latin typeface="Arial"/>
            </a:endParaRPr>
          </a:p>
        </p:txBody>
      </p:sp>
      <p:pic>
        <p:nvPicPr>
          <p:cNvPr id="173" name="Image 5" descr=""/>
          <p:cNvPicPr/>
          <p:nvPr/>
        </p:nvPicPr>
        <p:blipFill>
          <a:blip r:embed="rId2"/>
          <a:srcRect l="27847" t="11665" r="6891" b="20029"/>
          <a:stretch/>
        </p:blipFill>
        <p:spPr>
          <a:xfrm>
            <a:off x="478800" y="3611880"/>
            <a:ext cx="4072320" cy="2396880"/>
          </a:xfrm>
          <a:prstGeom prst="rect">
            <a:avLst/>
          </a:prstGeom>
          <a:ln>
            <a:noFill/>
          </a:ln>
        </p:spPr>
      </p:pic>
      <p:sp>
        <p:nvSpPr>
          <p:cNvPr id="174" name="CustomShape 8"/>
          <p:cNvSpPr/>
          <p:nvPr/>
        </p:nvSpPr>
        <p:spPr>
          <a:xfrm>
            <a:off x="478800" y="6050520"/>
            <a:ext cx="3826440" cy="636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Apparence de l’écran de connexion</a:t>
            </a:r>
            <a:endParaRPr b="0" lang="fr-FR" sz="1800" spc="-1" strike="noStrike">
              <a:solidFill>
                <a:srgbClr val="000000"/>
              </a:solidFill>
              <a:uFill>
                <a:solidFill>
                  <a:srgbClr val="ffffff"/>
                </a:solidFill>
              </a:uFill>
              <a:latin typeface="Arial"/>
            </a:endParaRPr>
          </a:p>
        </p:txBody>
      </p:sp>
      <p:sp>
        <p:nvSpPr>
          <p:cNvPr id="175" name="CustomShape 9"/>
          <p:cNvSpPr/>
          <p:nvPr/>
        </p:nvSpPr>
        <p:spPr>
          <a:xfrm>
            <a:off x="2235600" y="6624000"/>
            <a:ext cx="5215320" cy="255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1728000" y="6336000"/>
            <a:ext cx="52549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30"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6D918CF5-A5DD-49DD-8460-2E040DEBA854}"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531" name="CustomShape 3"/>
          <p:cNvSpPr/>
          <p:nvPr/>
        </p:nvSpPr>
        <p:spPr>
          <a:xfrm>
            <a:off x="314640" y="196560"/>
            <a:ext cx="8538480" cy="450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Le dialogue de configuration</a:t>
            </a:r>
            <a:endParaRPr b="0" lang="fr-FR" sz="2400" spc="-1" strike="noStrike">
              <a:solidFill>
                <a:srgbClr val="000000"/>
              </a:solidFill>
              <a:uFill>
                <a:solidFill>
                  <a:srgbClr val="ffffff"/>
                </a:solidFill>
              </a:uFill>
              <a:latin typeface="Arial"/>
            </a:endParaRPr>
          </a:p>
        </p:txBody>
      </p:sp>
      <p:sp>
        <p:nvSpPr>
          <p:cNvPr id="532" name="CustomShape 4"/>
          <p:cNvSpPr/>
          <p:nvPr/>
        </p:nvSpPr>
        <p:spPr>
          <a:xfrm>
            <a:off x="398520" y="1112040"/>
            <a:ext cx="8538480" cy="491796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uFill>
                  <a:solidFill>
                    <a:srgbClr val="ffffff"/>
                  </a:solidFill>
                </a:uFill>
                <a:latin typeface="Calibri"/>
                <a:ea typeface="DejaVu Sans"/>
              </a:rPr>
              <a:t>Les options de configuration d’affichage </a:t>
            </a:r>
            <a:r>
              <a:rPr b="0" lang="fr-FR" sz="1600" spc="-1" strike="noStrike">
                <a:solidFill>
                  <a:srgbClr val="000000"/>
                </a:solidFill>
                <a:uFill>
                  <a:solidFill>
                    <a:srgbClr val="ffffff"/>
                  </a:solidFill>
                </a:uFill>
                <a:latin typeface="Calibri"/>
                <a:ea typeface="DejaVu Sans"/>
              </a:rPr>
              <a:t>permettent de simplifier l’interface graphique ou au contraire d’activer certaines fonctionnalités. </a:t>
            </a:r>
            <a:r>
              <a:rPr b="1" lang="fr-FR" sz="1600" spc="-1" strike="noStrike">
                <a:solidFill>
                  <a:srgbClr val="000000"/>
                </a:solidFill>
                <a:uFill>
                  <a:solidFill>
                    <a:srgbClr val="ffffff"/>
                  </a:solidFill>
                </a:uFill>
                <a:latin typeface="Calibri"/>
                <a:ea typeface="DejaVu Sans"/>
              </a:rPr>
              <a:t>Les options de barre d’outils </a:t>
            </a:r>
            <a:r>
              <a:rPr b="0" lang="fr-FR" sz="1600" spc="-1" strike="noStrike">
                <a:solidFill>
                  <a:srgbClr val="000000"/>
                </a:solidFill>
                <a:uFill>
                  <a:solidFill>
                    <a:srgbClr val="ffffff"/>
                  </a:solidFill>
                </a:uFill>
                <a:latin typeface="Calibri"/>
                <a:ea typeface="DejaVu Sans"/>
              </a:rPr>
              <a:t>permettent d’enlever ou de rajouter des icônes.</a:t>
            </a: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a:p>
            <a:pPr algn="just">
              <a:lnSpc>
                <a:spcPct val="100000"/>
              </a:lnSpc>
            </a:pPr>
            <a:r>
              <a:rPr b="1" lang="fr-FR" sz="1600" spc="-1" strike="noStrike">
                <a:solidFill>
                  <a:srgbClr val="000000"/>
                </a:solidFill>
                <a:uFill>
                  <a:solidFill>
                    <a:srgbClr val="ffffff"/>
                  </a:solidFill>
                </a:uFill>
                <a:latin typeface="Calibri"/>
                <a:ea typeface="DejaVu Sans"/>
              </a:rPr>
              <a:t>Les options Sauvegarder/Lancer</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Calibri"/>
                <a:ea typeface="DejaVu Sans"/>
              </a:rPr>
              <a:t>Par défaut, le projet défaut.alt n’est pas chargé au lancement. Ce chargement peut être activé en cochant la case d’option correspondante.</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uFill>
                  <a:solidFill>
                    <a:srgbClr val="ffffff"/>
                  </a:solidFill>
                </a:uFill>
                <a:latin typeface="Calibri"/>
                <a:ea typeface="DejaVu Sans"/>
              </a:rPr>
              <a:t>). En l’absence de disque optique, l’ensemble des données de paye de l’arborescence à gauche de l’interface est importé dans l’onglet.</a:t>
            </a: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a:p>
            <a:pPr algn="just">
              <a:lnSpc>
                <a:spcPct val="100000"/>
              </a:lnSpc>
            </a:pPr>
            <a:r>
              <a:rPr b="1" lang="fr-FR" sz="1600" spc="-1" strike="noStrike">
                <a:solidFill>
                  <a:srgbClr val="000000"/>
                </a:solidFill>
                <a:uFill>
                  <a:solidFill>
                    <a:srgbClr val="ffffff"/>
                  </a:solidFill>
                </a:uFill>
                <a:latin typeface="Calibri"/>
                <a:ea typeface="DejaVu Sans"/>
              </a:rPr>
              <a:t>Les options de Console </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Calibri"/>
                <a:ea typeface="DejaVu Sans"/>
              </a:rPr>
              <a:t>Ces options permettent de réguler la quantité des messages d’avertissement (</a:t>
            </a:r>
            <a:r>
              <a:rPr b="0" i="1" lang="fr-FR" sz="1600" spc="-1" strike="noStrike">
                <a:solidFill>
                  <a:srgbClr val="000000"/>
                </a:solidFill>
                <a:uFill>
                  <a:solidFill>
                    <a:srgbClr val="ffffff"/>
                  </a:solidFill>
                </a:uFill>
                <a:latin typeface="Calibri"/>
                <a:ea typeface="DejaVu Sans"/>
              </a:rPr>
              <a:t>la verbosité</a:t>
            </a:r>
            <a:r>
              <a:rPr b="0" lang="fr-FR" sz="1600" spc="-1" strike="noStrike">
                <a:solidFill>
                  <a:srgbClr val="000000"/>
                </a:solidFill>
                <a:uFill>
                  <a:solidFill>
                    <a:srgbClr val="ffffff"/>
                  </a:solidFill>
                </a:u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uFill>
                  <a:solidFill>
                    <a:srgbClr val="ffffff"/>
                  </a:solidFill>
                </a:uFill>
                <a:latin typeface="Calibri"/>
                <a:ea typeface="DejaVu Sans"/>
              </a:rPr>
              <a:t>Limiter la verbosité</a:t>
            </a:r>
            <a:r>
              <a:rPr b="0" lang="fr-FR" sz="1600" spc="-1" strike="noStrike">
                <a:solidFill>
                  <a:srgbClr val="000000"/>
                </a:solidFill>
                <a:uFill>
                  <a:solidFill>
                    <a:srgbClr val="ffffff"/>
                  </a:solidFill>
                </a:uFill>
                <a:latin typeface="Calibri"/>
                <a:ea typeface="DejaVu Sans"/>
              </a:rPr>
              <a:t>.</a:t>
            </a: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550DA4C9-F88B-4CB4-9D54-9E77BBA9F67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534" name="CustomShape 2"/>
          <p:cNvSpPr/>
          <p:nvPr/>
        </p:nvSpPr>
        <p:spPr>
          <a:xfrm>
            <a:off x="126360" y="2570760"/>
            <a:ext cx="8889480" cy="1387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 PRODUCTION ET LE CONTRÔLE </a:t>
            </a:r>
            <a:endParaRPr b="0" lang="fr-FR" sz="24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DES BASES DE DONNéES</a:t>
            </a:r>
            <a:endParaRPr b="0" lang="fr-FR" sz="2400" spc="-1" strike="noStrike">
              <a:solidFill>
                <a:srgbClr val="000000"/>
              </a:solidFill>
              <a:uFill>
                <a:solidFill>
                  <a:srgbClr val="ffffff"/>
                </a:solidFill>
              </a:uFill>
              <a:latin typeface="Arial"/>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70560" y="1845000"/>
            <a:ext cx="8911800" cy="3092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536" name="CustomShape 2"/>
          <p:cNvSpPr/>
          <p:nvPr/>
        </p:nvSpPr>
        <p:spPr>
          <a:xfrm>
            <a:off x="1332000" y="6321600"/>
            <a:ext cx="6476400" cy="175680"/>
          </a:xfrm>
          <a:prstGeom prst="rect">
            <a:avLst/>
          </a:prstGeom>
          <a:noFill/>
          <a:ln>
            <a:noFill/>
          </a:ln>
        </p:spPr>
        <p:style>
          <a:lnRef idx="0"/>
          <a:fillRef idx="0"/>
          <a:effectRef idx="0"/>
          <a:fontRef idx="minor"/>
        </p:style>
      </p:sp>
      <p:sp>
        <p:nvSpPr>
          <p:cNvPr id="537" name="CustomShape 3"/>
          <p:cNvSpPr/>
          <p:nvPr/>
        </p:nvSpPr>
        <p:spPr>
          <a:xfrm>
            <a:off x="7883640" y="6321600"/>
            <a:ext cx="896400" cy="175680"/>
          </a:xfrm>
          <a:prstGeom prst="rect">
            <a:avLst/>
          </a:prstGeom>
          <a:noFill/>
          <a:ln>
            <a:noFill/>
          </a:ln>
        </p:spPr>
        <p:style>
          <a:lnRef idx="0"/>
          <a:fillRef idx="0"/>
          <a:effectRef idx="0"/>
          <a:fontRef idx="minor"/>
        </p:style>
      </p:sp>
      <p:sp>
        <p:nvSpPr>
          <p:cNvPr id="538" name="CustomShape 4"/>
          <p:cNvSpPr/>
          <p:nvPr/>
        </p:nvSpPr>
        <p:spPr>
          <a:xfrm>
            <a:off x="70200" y="351720"/>
            <a:ext cx="9088560" cy="573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Produire la base de données CSV</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539" name="CustomShape 5"/>
          <p:cNvSpPr/>
          <p:nvPr/>
        </p:nvSpPr>
        <p:spPr>
          <a:xfrm>
            <a:off x="179640" y="1845000"/>
            <a:ext cx="4256280" cy="319860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uFill>
                  <a:solidFill>
                    <a:srgbClr val="ffffff"/>
                  </a:solidFill>
                </a:uFill>
                <a:latin typeface="Arial"/>
                <a:ea typeface="ヒラギノ角ゴ Pro W3"/>
              </a:rPr>
              <a:t>Cliquer sur l’icône « CSV » de la barre d’outils afin de produire la base de données.csv. </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44546a"/>
                </a:solidFill>
                <a:uFill>
                  <a:solidFill>
                    <a:srgbClr val="ffffff"/>
                  </a:solidFill>
                </a:u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uFill>
                  <a:solidFill>
                    <a:srgbClr val="ffffff"/>
                  </a:solidFill>
                </a:uFill>
                <a:latin typeface="Times New Roman"/>
                <a:ea typeface="ヒラギノ角ゴ Pro W3"/>
              </a:rPr>
              <a:t>.</a:t>
            </a:r>
            <a:endParaRPr b="0" lang="fr-FR" sz="2000" spc="-1" strike="noStrike">
              <a:solidFill>
                <a:srgbClr val="000000"/>
              </a:solidFill>
              <a:uFill>
                <a:solidFill>
                  <a:srgbClr val="ffffff"/>
                </a:solidFill>
              </a:uFill>
              <a:latin typeface="Arial"/>
            </a:endParaRPr>
          </a:p>
        </p:txBody>
      </p:sp>
      <p:sp>
        <p:nvSpPr>
          <p:cNvPr id="540"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41" name="Image 1" descr=""/>
          <p:cNvPicPr/>
          <p:nvPr/>
        </p:nvPicPr>
        <p:blipFill>
          <a:blip r:embed="rId1"/>
          <a:srcRect l="0" t="0" r="41777" b="91625"/>
          <a:stretch/>
        </p:blipFill>
        <p:spPr>
          <a:xfrm>
            <a:off x="3800880" y="1260720"/>
            <a:ext cx="5312160" cy="475200"/>
          </a:xfrm>
          <a:prstGeom prst="rect">
            <a:avLst/>
          </a:prstGeom>
          <a:ln>
            <a:noFill/>
          </a:ln>
        </p:spPr>
      </p:pic>
      <p:sp>
        <p:nvSpPr>
          <p:cNvPr id="542" name="CustomShape 7"/>
          <p:cNvSpPr/>
          <p:nvPr/>
        </p:nvSpPr>
        <p:spPr>
          <a:xfrm>
            <a:off x="7486560" y="1320120"/>
            <a:ext cx="321840" cy="476640"/>
          </a:xfrm>
          <a:prstGeom prst="ellipse">
            <a:avLst/>
          </a:prstGeom>
          <a:noFill/>
          <a:ln w="19080">
            <a:solidFill>
              <a:srgbClr val="ff0066"/>
            </a:solidFill>
            <a:round/>
          </a:ln>
        </p:spPr>
        <p:style>
          <a:lnRef idx="0"/>
          <a:fillRef idx="0"/>
          <a:effectRef idx="0"/>
          <a:fontRef idx="minor"/>
        </p:style>
      </p:sp>
      <p:pic>
        <p:nvPicPr>
          <p:cNvPr id="543" name="Picture 2" descr=""/>
          <p:cNvPicPr/>
          <p:nvPr/>
        </p:nvPicPr>
        <p:blipFill>
          <a:blip r:embed="rId2"/>
          <a:stretch/>
        </p:blipFill>
        <p:spPr>
          <a:xfrm>
            <a:off x="3564000" y="2506680"/>
            <a:ext cx="596880" cy="1044360"/>
          </a:xfrm>
          <a:prstGeom prst="rect">
            <a:avLst/>
          </a:prstGeom>
          <a:ln>
            <a:noFill/>
          </a:ln>
        </p:spPr>
      </p:pic>
      <p:sp>
        <p:nvSpPr>
          <p:cNvPr id="544" name="CustomShape 8"/>
          <p:cNvSpPr/>
          <p:nvPr/>
        </p:nvSpPr>
        <p:spPr>
          <a:xfrm>
            <a:off x="1803600" y="6356520"/>
            <a:ext cx="49060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45" name="CustomShape 9"/>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546133E8-0600-41D8-A711-661F57519114}"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120960" y="1953000"/>
            <a:ext cx="8601480" cy="377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547" name="CustomShape 2"/>
          <p:cNvSpPr/>
          <p:nvPr/>
        </p:nvSpPr>
        <p:spPr>
          <a:xfrm>
            <a:off x="7883640" y="6321600"/>
            <a:ext cx="896400" cy="175680"/>
          </a:xfrm>
          <a:prstGeom prst="rect">
            <a:avLst/>
          </a:prstGeom>
          <a:noFill/>
          <a:ln>
            <a:noFill/>
          </a:ln>
        </p:spPr>
        <p:style>
          <a:lnRef idx="0"/>
          <a:fillRef idx="0"/>
          <a:effectRef idx="0"/>
          <a:fontRef idx="minor"/>
        </p:style>
      </p:sp>
      <p:sp>
        <p:nvSpPr>
          <p:cNvPr id="548" name="CustomShape 3"/>
          <p:cNvSpPr/>
          <p:nvPr/>
        </p:nvSpPr>
        <p:spPr>
          <a:xfrm>
            <a:off x="199080" y="36000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ACCéDER AUX BASES de données CSV</a:t>
            </a:r>
            <a:endParaRPr b="0" lang="fr-FR" sz="2400" spc="-1" strike="noStrike">
              <a:solidFill>
                <a:srgbClr val="000000"/>
              </a:solidFill>
              <a:uFill>
                <a:solidFill>
                  <a:srgbClr val="ffffff"/>
                </a:solidFill>
              </a:uFill>
              <a:latin typeface="Arial"/>
            </a:endParaRPr>
          </a:p>
        </p:txBody>
      </p:sp>
      <p:sp>
        <p:nvSpPr>
          <p:cNvPr id="549" name="CustomShape 4"/>
          <p:cNvSpPr/>
          <p:nvPr/>
        </p:nvSpPr>
        <p:spPr>
          <a:xfrm>
            <a:off x="199080" y="1269000"/>
            <a:ext cx="8861400" cy="136512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uFill>
                  <a:solidFill>
                    <a:srgbClr val="ffffff"/>
                  </a:solidFill>
                </a:uFill>
                <a:latin typeface="Times New Roman"/>
                <a:ea typeface="ヒラギノ角ゴ Pro W3"/>
              </a:rPr>
              <a:t>Deux bases CSV :</a:t>
            </a:r>
            <a:endParaRPr b="0" lang="fr-FR" sz="2400" spc="-1" strike="noStrike">
              <a:solidFill>
                <a:srgbClr val="000000"/>
              </a:solidFill>
              <a:uFill>
                <a:solidFill>
                  <a:srgbClr val="ffffff"/>
                </a:solidFill>
              </a:uFill>
              <a:latin typeface="Arial"/>
            </a:endParaRPr>
          </a:p>
          <a:p>
            <a:pPr marL="343080" indent="-340200">
              <a:lnSpc>
                <a:spcPct val="100000"/>
              </a:lnSpc>
              <a:buClr>
                <a:srgbClr val="000000"/>
              </a:buClr>
              <a:buFont typeface="StarSymbol"/>
              <a:buChar char="-"/>
            </a:pPr>
            <a:r>
              <a:rPr b="0" lang="fr-FR" sz="2400" spc="-1" strike="noStrike">
                <a:solidFill>
                  <a:srgbClr val="000000"/>
                </a:solidFill>
                <a:uFill>
                  <a:solidFill>
                    <a:srgbClr val="ffffff"/>
                  </a:solidFill>
                </a:uFill>
                <a:latin typeface="Times New Roman"/>
                <a:ea typeface="ヒラギノ角ゴ Pro W3"/>
              </a:rPr>
              <a:t>l’ensemble des bulletins de paye (fichier léger) </a:t>
            </a:r>
            <a:endParaRPr b="0" lang="fr-FR" sz="2400" spc="-1" strike="noStrike">
              <a:solidFill>
                <a:srgbClr val="000000"/>
              </a:solidFill>
              <a:uFill>
                <a:solidFill>
                  <a:srgbClr val="ffffff"/>
                </a:solidFill>
              </a:uFill>
              <a:latin typeface="Arial"/>
            </a:endParaRPr>
          </a:p>
          <a:p>
            <a:pPr marL="343080" indent="-340200">
              <a:lnSpc>
                <a:spcPct val="100000"/>
              </a:lnSpc>
              <a:buClr>
                <a:srgbClr val="000000"/>
              </a:buClr>
              <a:buFont typeface="StarSymbol"/>
              <a:buChar char="-"/>
            </a:pPr>
            <a:r>
              <a:rPr b="0" lang="fr-FR" sz="2400" spc="-1" strike="noStrike">
                <a:solidFill>
                  <a:srgbClr val="000000"/>
                </a:solidFill>
                <a:uFill>
                  <a:solidFill>
                    <a:srgbClr val="ffffff"/>
                  </a:solidFill>
                </a:uFill>
                <a:latin typeface="Times New Roman"/>
                <a:ea typeface="ヒラギノ角ゴ Pro W3"/>
              </a:rPr>
              <a:t>l’ensemble des lignes de paye fusionnées aux bulletins de paye</a:t>
            </a:r>
            <a:endParaRPr b="0" lang="fr-FR" sz="2400" spc="-1" strike="noStrike">
              <a:solidFill>
                <a:srgbClr val="000000"/>
              </a:solidFill>
              <a:uFill>
                <a:solidFill>
                  <a:srgbClr val="ffffff"/>
                </a:solidFill>
              </a:uFill>
              <a:latin typeface="Arial"/>
            </a:endParaRPr>
          </a:p>
        </p:txBody>
      </p:sp>
      <p:pic>
        <p:nvPicPr>
          <p:cNvPr id="550" name="Image 1" descr=""/>
          <p:cNvPicPr/>
          <p:nvPr/>
        </p:nvPicPr>
        <p:blipFill>
          <a:blip r:embed="rId1"/>
          <a:srcRect l="-95" t="47" r="29905" b="85897"/>
          <a:stretch/>
        </p:blipFill>
        <p:spPr>
          <a:xfrm>
            <a:off x="521280" y="2940480"/>
            <a:ext cx="6963840" cy="869040"/>
          </a:xfrm>
          <a:prstGeom prst="rect">
            <a:avLst/>
          </a:prstGeom>
          <a:ln>
            <a:noFill/>
          </a:ln>
        </p:spPr>
      </p:pic>
      <p:sp>
        <p:nvSpPr>
          <p:cNvPr id="551" name="CustomShape 5"/>
          <p:cNvSpPr/>
          <p:nvPr/>
        </p:nvSpPr>
        <p:spPr>
          <a:xfrm rot="21518400">
            <a:off x="5114880" y="3031200"/>
            <a:ext cx="528120" cy="353880"/>
          </a:xfrm>
          <a:prstGeom prst="ellipse">
            <a:avLst/>
          </a:prstGeom>
          <a:noFill/>
          <a:ln w="29160">
            <a:solidFill>
              <a:srgbClr val="ff0066"/>
            </a:solidFill>
            <a:round/>
          </a:ln>
        </p:spPr>
        <p:style>
          <a:lnRef idx="0"/>
          <a:fillRef idx="0"/>
          <a:effectRef idx="0"/>
          <a:fontRef idx="minor"/>
        </p:style>
      </p:sp>
      <p:sp>
        <p:nvSpPr>
          <p:cNvPr id="552" name="CustomShape 6"/>
          <p:cNvSpPr/>
          <p:nvPr/>
        </p:nvSpPr>
        <p:spPr>
          <a:xfrm>
            <a:off x="3938760" y="3837600"/>
            <a:ext cx="2517480" cy="343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Accès aux bases</a:t>
            </a:r>
            <a:endParaRPr b="0" lang="fr-FR" sz="1800" spc="-1" strike="noStrike">
              <a:solidFill>
                <a:srgbClr val="000000"/>
              </a:solidFill>
              <a:uFill>
                <a:solidFill>
                  <a:srgbClr val="ffffff"/>
                </a:solidFill>
              </a:uFill>
              <a:latin typeface="Arial"/>
            </a:endParaRPr>
          </a:p>
        </p:txBody>
      </p:sp>
      <p:sp>
        <p:nvSpPr>
          <p:cNvPr id="553" name="Line 7"/>
          <p:cNvSpPr/>
          <p:nvPr/>
        </p:nvSpPr>
        <p:spPr>
          <a:xfrm flipH="1" flipV="1">
            <a:off x="4968000" y="3528000"/>
            <a:ext cx="1368000" cy="360000"/>
          </a:xfrm>
          <a:prstGeom prst="line">
            <a:avLst/>
          </a:prstGeom>
          <a:ln>
            <a:noFill/>
          </a:ln>
        </p:spPr>
        <p:style>
          <a:lnRef idx="0"/>
          <a:fillRef idx="0"/>
          <a:effectRef idx="0"/>
          <a:fontRef idx="minor"/>
        </p:style>
      </p:sp>
      <p:sp>
        <p:nvSpPr>
          <p:cNvPr id="554" name="CustomShape 8"/>
          <p:cNvSpPr/>
          <p:nvPr/>
        </p:nvSpPr>
        <p:spPr>
          <a:xfrm>
            <a:off x="1459800" y="6379560"/>
            <a:ext cx="5535360" cy="376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55" name="CustomShape 9"/>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AA9FD35B-CDEB-49EC-8E2E-9E388357F43E}"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6" name="Image 297" descr=""/>
          <p:cNvPicPr/>
          <p:nvPr/>
        </p:nvPicPr>
        <p:blipFill>
          <a:blip r:embed="rId1"/>
          <a:stretch/>
        </p:blipFill>
        <p:spPr>
          <a:xfrm>
            <a:off x="199080" y="1170720"/>
            <a:ext cx="8889480" cy="1648440"/>
          </a:xfrm>
          <a:prstGeom prst="rect">
            <a:avLst/>
          </a:prstGeom>
          <a:ln>
            <a:noFill/>
          </a:ln>
        </p:spPr>
      </p:pic>
      <p:sp>
        <p:nvSpPr>
          <p:cNvPr id="557" name="CustomShape 1"/>
          <p:cNvSpPr/>
          <p:nvPr/>
        </p:nvSpPr>
        <p:spPr>
          <a:xfrm>
            <a:off x="199080" y="36000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ACCéDER aux bases de données csv</a:t>
            </a:r>
            <a:endParaRPr b="0" lang="fr-FR" sz="2400" spc="-1" strike="noStrike">
              <a:solidFill>
                <a:srgbClr val="000000"/>
              </a:solidFill>
              <a:uFill>
                <a:solidFill>
                  <a:srgbClr val="ffffff"/>
                </a:solidFill>
              </a:uFill>
              <a:latin typeface="Arial"/>
            </a:endParaRPr>
          </a:p>
        </p:txBody>
      </p:sp>
      <p:sp>
        <p:nvSpPr>
          <p:cNvPr id="558" name="CustomShape 2"/>
          <p:cNvSpPr/>
          <p:nvPr/>
        </p:nvSpPr>
        <p:spPr>
          <a:xfrm>
            <a:off x="1492200" y="3467880"/>
            <a:ext cx="6854040" cy="207720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uFill>
                  <a:solidFill>
                    <a:srgbClr val="ffffff"/>
                  </a:solidFill>
                </a:uFill>
                <a:latin typeface="Arial"/>
                <a:ea typeface="DejaVu Sans"/>
              </a:rPr>
              <a:t>Les bases CSV sont lisibles sous Excel (Windows) ou Calc (poste dédié Linux).</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DejaVu Sans"/>
              </a:rPr>
              <a:t>Elles sont directement générées sur la clé USB3.</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DejaVu Sans"/>
              </a:rPr>
              <a:t>Recopier les bases de données de la clé USB3 sur votre PC Windows</a:t>
            </a:r>
            <a:r>
              <a:rPr b="0" lang="fr-FR" sz="1800" spc="-1" strike="noStrike">
                <a:solidFill>
                  <a:srgbClr val="0000cc"/>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559" name="CustomShape 3"/>
          <p:cNvSpPr/>
          <p:nvPr/>
        </p:nvSpPr>
        <p:spPr>
          <a:xfrm>
            <a:off x="1602360" y="6356520"/>
            <a:ext cx="516600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60" name="CustomShape 4"/>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4F95D95C-1D79-47FB-A1DE-4D76798F40FA}"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1" name="Image 300" descr=""/>
          <p:cNvPicPr/>
          <p:nvPr/>
        </p:nvPicPr>
        <p:blipFill>
          <a:blip r:embed="rId1"/>
          <a:srcRect l="0" t="0" r="69413" b="0"/>
          <a:stretch/>
        </p:blipFill>
        <p:spPr>
          <a:xfrm>
            <a:off x="199080" y="1124640"/>
            <a:ext cx="8690040" cy="3669480"/>
          </a:xfrm>
          <a:prstGeom prst="rect">
            <a:avLst/>
          </a:prstGeom>
          <a:ln>
            <a:noFill/>
          </a:ln>
        </p:spPr>
      </p:pic>
      <p:sp>
        <p:nvSpPr>
          <p:cNvPr id="562" name="CustomShape 1"/>
          <p:cNvSpPr/>
          <p:nvPr/>
        </p:nvSpPr>
        <p:spPr>
          <a:xfrm>
            <a:off x="199080" y="36000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EXEMPLE DE VISUALISATION CALC sous LINUX </a:t>
            </a:r>
            <a:endParaRPr b="0" lang="fr-FR" sz="24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ou EXCEL sous WINDOWS</a:t>
            </a:r>
            <a:endParaRPr b="0" lang="fr-FR" sz="2400" spc="-1" strike="noStrike">
              <a:solidFill>
                <a:srgbClr val="000000"/>
              </a:solidFill>
              <a:uFill>
                <a:solidFill>
                  <a:srgbClr val="ffffff"/>
                </a:solidFill>
              </a:uFill>
              <a:latin typeface="Arial"/>
            </a:endParaRPr>
          </a:p>
        </p:txBody>
      </p:sp>
      <p:sp>
        <p:nvSpPr>
          <p:cNvPr id="563" name="CustomShape 2"/>
          <p:cNvSpPr/>
          <p:nvPr/>
        </p:nvSpPr>
        <p:spPr>
          <a:xfrm>
            <a:off x="199080" y="4600440"/>
            <a:ext cx="8690040" cy="14896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Arial"/>
                <a:ea typeface="DejaVu Sans"/>
              </a:rPr>
              <a:t>Le traitement (TCD…) est réalisé sur les postes PC Windows (Excel).</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564" name="CustomShape 3"/>
          <p:cNvSpPr/>
          <p:nvPr/>
        </p:nvSpPr>
        <p:spPr>
          <a:xfrm>
            <a:off x="1332000" y="6321600"/>
            <a:ext cx="6476400" cy="175680"/>
          </a:xfrm>
          <a:prstGeom prst="rect">
            <a:avLst/>
          </a:prstGeom>
          <a:noFill/>
          <a:ln>
            <a:noFill/>
          </a:ln>
        </p:spPr>
        <p:style>
          <a:lnRef idx="0"/>
          <a:fillRef idx="0"/>
          <a:effectRef idx="0"/>
          <a:fontRef idx="minor"/>
        </p:style>
      </p:sp>
      <p:sp>
        <p:nvSpPr>
          <p:cNvPr id="565" name="CustomShape 4"/>
          <p:cNvSpPr/>
          <p:nvPr/>
        </p:nvSpPr>
        <p:spPr>
          <a:xfrm>
            <a:off x="2080440" y="6356520"/>
            <a:ext cx="48895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66" name="CustomShape 5"/>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3102BC8E-AC65-4BEE-89A7-83B9E388F16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251640" y="1124640"/>
            <a:ext cx="8226000" cy="469224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Altaïr crée deux bases en au format CSV au format CSV lisible sous Excel (ou Calc) :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Catégorie de ligne de paye : voir la traduction du codage dans l’Aide.</a:t>
            </a: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Ces deux bases peuvent être utilisées pour des tableaux croisés dynamiques sous Excel.</a:t>
            </a: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p:txBody>
      </p:sp>
      <p:sp>
        <p:nvSpPr>
          <p:cNvPr id="568" name="CustomShape 2"/>
          <p:cNvSpPr/>
          <p:nvPr/>
        </p:nvSpPr>
        <p:spPr>
          <a:xfrm>
            <a:off x="7883640" y="6321600"/>
            <a:ext cx="896400" cy="175680"/>
          </a:xfrm>
          <a:prstGeom prst="rect">
            <a:avLst/>
          </a:prstGeom>
          <a:noFill/>
          <a:ln>
            <a:noFill/>
          </a:ln>
        </p:spPr>
        <p:style>
          <a:lnRef idx="0"/>
          <a:fillRef idx="0"/>
          <a:effectRef idx="0"/>
          <a:fontRef idx="minor"/>
        </p:style>
      </p:sp>
      <p:sp>
        <p:nvSpPr>
          <p:cNvPr id="569" name="CustomShape 3"/>
          <p:cNvSpPr/>
          <p:nvPr/>
        </p:nvSpPr>
        <p:spPr>
          <a:xfrm>
            <a:off x="608760" y="303840"/>
            <a:ext cx="8061120" cy="60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Créer LES bases de données csv</a:t>
            </a:r>
            <a:endParaRPr b="0" lang="fr-FR" sz="2400" spc="-1" strike="noStrike">
              <a:solidFill>
                <a:srgbClr val="000000"/>
              </a:solidFill>
              <a:uFill>
                <a:solidFill>
                  <a:srgbClr val="ffffff"/>
                </a:solidFill>
              </a:uFill>
              <a:latin typeface="Arial"/>
            </a:endParaRPr>
          </a:p>
        </p:txBody>
      </p:sp>
      <p:sp>
        <p:nvSpPr>
          <p:cNvPr id="570" name="CustomShape 4"/>
          <p:cNvSpPr/>
          <p:nvPr/>
        </p:nvSpPr>
        <p:spPr>
          <a:xfrm>
            <a:off x="774360" y="2316960"/>
            <a:ext cx="285120" cy="141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71" name="CustomShape 5"/>
          <p:cNvSpPr/>
          <p:nvPr/>
        </p:nvSpPr>
        <p:spPr>
          <a:xfrm>
            <a:off x="774360" y="3403440"/>
            <a:ext cx="285120" cy="141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72" name="CustomShape 6"/>
          <p:cNvSpPr/>
          <p:nvPr/>
        </p:nvSpPr>
        <p:spPr>
          <a:xfrm>
            <a:off x="1974960" y="6391440"/>
            <a:ext cx="47797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73" name="CustomShape 7"/>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7D86AE2A-CB37-46A3-B5AA-A179470E0CA5}"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251640" y="1124640"/>
            <a:ext cx="8418240" cy="523008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uFill>
                  <a:solidFill>
                    <a:srgbClr val="ffffff"/>
                  </a:solidFill>
                </a:u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Standard</a:t>
            </a:r>
            <a:r>
              <a:rPr b="0" lang="fr-FR" sz="1800" spc="-1" strike="noStrike">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Cumulative</a:t>
            </a:r>
            <a:r>
              <a:rPr b="0" lang="fr-FR" sz="1800" spc="-1" strike="noStrike">
                <a:solidFill>
                  <a:srgbClr val="000000"/>
                </a:solidFill>
                <a:uFill>
                  <a:solidFill>
                    <a:srgbClr val="ffffff"/>
                  </a:solidFill>
                </a:uFill>
                <a:latin typeface="Arial"/>
                <a:ea typeface="ヒラギノ角ゴ Pro W3"/>
              </a:rPr>
              <a:t> : Empile les données les unes sur les autres dans la même base CSV.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Distributive</a:t>
            </a:r>
            <a:r>
              <a:rPr b="0" lang="fr-FR" sz="1800" spc="-1" strike="noStrike">
                <a:solidFill>
                  <a:srgbClr val="000000"/>
                </a:solidFill>
                <a:uFill>
                  <a:solidFill>
                    <a:srgbClr val="ffffff"/>
                  </a:solidFill>
                </a:u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Distributive plus </a:t>
            </a:r>
            <a:r>
              <a:rPr b="0" lang="fr-FR" sz="1800" spc="-1" strike="noStrike">
                <a:solidFill>
                  <a:srgbClr val="000000"/>
                </a:solidFill>
                <a:uFill>
                  <a:solidFill>
                    <a:srgbClr val="ffffff"/>
                  </a:solidFill>
                </a:u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ff0000"/>
                </a:solidFill>
                <a:uFill>
                  <a:solidFill>
                    <a:srgbClr val="ffffff"/>
                  </a:solidFill>
                </a:uFill>
                <a:latin typeface="Arial"/>
                <a:ea typeface="ヒラギノ角ゴ Pro W3"/>
              </a:rPr>
              <a:t>Attention : Les modes d’exportation cumulative et distributive plus n’écrasent pas les données sur la clef USB3. Prendre soin de la confidentialité des données.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575" name="CustomShape 2"/>
          <p:cNvSpPr/>
          <p:nvPr/>
        </p:nvSpPr>
        <p:spPr>
          <a:xfrm>
            <a:off x="7883640" y="6321600"/>
            <a:ext cx="896400" cy="175680"/>
          </a:xfrm>
          <a:prstGeom prst="rect">
            <a:avLst/>
          </a:prstGeom>
          <a:noFill/>
          <a:ln>
            <a:noFill/>
          </a:ln>
        </p:spPr>
        <p:style>
          <a:lnRef idx="0"/>
          <a:fillRef idx="0"/>
          <a:effectRef idx="0"/>
          <a:fontRef idx="minor"/>
        </p:style>
      </p:sp>
      <p:sp>
        <p:nvSpPr>
          <p:cNvPr id="576" name="CustomShape 3"/>
          <p:cNvSpPr/>
          <p:nvPr/>
        </p:nvSpPr>
        <p:spPr>
          <a:xfrm>
            <a:off x="608760" y="303840"/>
            <a:ext cx="8061120" cy="60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Créer les bases de données csv</a:t>
            </a:r>
            <a:endParaRPr b="0" lang="fr-FR" sz="2400" spc="-1" strike="noStrike">
              <a:solidFill>
                <a:srgbClr val="000000"/>
              </a:solidFill>
              <a:uFill>
                <a:solidFill>
                  <a:srgbClr val="ffffff"/>
                </a:solidFill>
              </a:uFill>
              <a:latin typeface="Arial"/>
            </a:endParaRPr>
          </a:p>
        </p:txBody>
      </p:sp>
      <p:sp>
        <p:nvSpPr>
          <p:cNvPr id="577" name="CustomShape 4"/>
          <p:cNvSpPr/>
          <p:nvPr/>
        </p:nvSpPr>
        <p:spPr>
          <a:xfrm>
            <a:off x="369000" y="4290120"/>
            <a:ext cx="8773560" cy="363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 </a:t>
            </a:r>
            <a:endParaRPr b="0" lang="fr-FR" sz="1800" spc="-1" strike="noStrike">
              <a:solidFill>
                <a:srgbClr val="000000"/>
              </a:solidFill>
              <a:uFill>
                <a:solidFill>
                  <a:srgbClr val="ffffff"/>
                </a:solidFill>
              </a:uFill>
              <a:latin typeface="Arial"/>
            </a:endParaRPr>
          </a:p>
        </p:txBody>
      </p:sp>
      <p:sp>
        <p:nvSpPr>
          <p:cNvPr id="578" name="CustomShape 5"/>
          <p:cNvSpPr/>
          <p:nvPr/>
        </p:nvSpPr>
        <p:spPr>
          <a:xfrm>
            <a:off x="1795320" y="6410160"/>
            <a:ext cx="491436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79" name="CustomShape 6"/>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438E0B13-4E44-492E-8E7C-071CD897E66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120960" y="1953000"/>
            <a:ext cx="8601480" cy="377676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581" name="CustomShape 2"/>
          <p:cNvSpPr/>
          <p:nvPr/>
        </p:nvSpPr>
        <p:spPr>
          <a:xfrm>
            <a:off x="1332000" y="6321600"/>
            <a:ext cx="6476400" cy="17568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Calibri"/>
                <a:ea typeface="ヒラギノ角ゴ Pro W3"/>
              </a:rPr>
              <a:t>Guide méthodologique  : Extraction des données  Altaï – F. Nicol et  V. Le Boudec –  7-8-9 mars 2017</a:t>
            </a:r>
            <a:endParaRPr b="0" lang="fr-FR" sz="800" spc="-1" strike="noStrike">
              <a:solidFill>
                <a:srgbClr val="000000"/>
              </a:solidFill>
              <a:uFill>
                <a:solidFill>
                  <a:srgbClr val="ffffff"/>
                </a:solidFill>
              </a:uFill>
              <a:latin typeface="Arial"/>
            </a:endParaRPr>
          </a:p>
        </p:txBody>
      </p:sp>
      <p:sp>
        <p:nvSpPr>
          <p:cNvPr id="582" name="CustomShape 3"/>
          <p:cNvSpPr/>
          <p:nvPr/>
        </p:nvSpPr>
        <p:spPr>
          <a:xfrm>
            <a:off x="7883640" y="6321600"/>
            <a:ext cx="896400" cy="175680"/>
          </a:xfrm>
          <a:prstGeom prst="rect">
            <a:avLst/>
          </a:prstGeom>
          <a:noFill/>
          <a:ln>
            <a:noFill/>
          </a:ln>
        </p:spPr>
        <p:style>
          <a:lnRef idx="0"/>
          <a:fillRef idx="0"/>
          <a:effectRef idx="0"/>
          <a:fontRef idx="minor"/>
        </p:style>
      </p:sp>
      <p:sp>
        <p:nvSpPr>
          <p:cNvPr id="583" name="CustomShape 4"/>
          <p:cNvSpPr/>
          <p:nvPr/>
        </p:nvSpPr>
        <p:spPr>
          <a:xfrm>
            <a:off x="214560" y="18864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éditer / EXPORTER les bulletins</a:t>
            </a:r>
            <a:endParaRPr b="0" lang="fr-FR" sz="2400" spc="-1" strike="noStrike">
              <a:solidFill>
                <a:srgbClr val="000000"/>
              </a:solidFill>
              <a:uFill>
                <a:solidFill>
                  <a:srgbClr val="ffffff"/>
                </a:solidFill>
              </a:uFill>
              <a:latin typeface="Arial"/>
            </a:endParaRPr>
          </a:p>
        </p:txBody>
      </p:sp>
      <p:sp>
        <p:nvSpPr>
          <p:cNvPr id="584" name="CustomShape 5"/>
          <p:cNvSpPr/>
          <p:nvPr/>
        </p:nvSpPr>
        <p:spPr>
          <a:xfrm>
            <a:off x="1332000" y="6410160"/>
            <a:ext cx="53341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85" name="CustomShape 6"/>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C1548F89-74A1-48B1-9573-C9CC177FBDA3}"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586" name="CustomShape 7"/>
          <p:cNvSpPr/>
          <p:nvPr/>
        </p:nvSpPr>
        <p:spPr>
          <a:xfrm>
            <a:off x="131400" y="855360"/>
            <a:ext cx="8972640" cy="3632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uFill>
                  <a:solidFill>
                    <a:srgbClr val="ffffff"/>
                  </a:solidFill>
                </a:uFill>
                <a:latin typeface="Calibri"/>
                <a:ea typeface="DejaVu Sans"/>
              </a:rPr>
              <a:t>Le menu « Editer » permet l’extraction des bulletins de paye.</a:t>
            </a:r>
            <a:endParaRPr b="0" lang="fr-FR" sz="1800" spc="-1" strike="noStrike">
              <a:solidFill>
                <a:srgbClr val="000000"/>
              </a:solidFill>
              <a:uFill>
                <a:solidFill>
                  <a:srgbClr val="ffffff"/>
                </a:solidFill>
              </a:uFill>
              <a:latin typeface="Arial"/>
            </a:endParaRPr>
          </a:p>
        </p:txBody>
      </p:sp>
      <p:sp>
        <p:nvSpPr>
          <p:cNvPr id="587" name="CustomShape 8"/>
          <p:cNvSpPr/>
          <p:nvPr/>
        </p:nvSpPr>
        <p:spPr>
          <a:xfrm>
            <a:off x="306720" y="2056680"/>
            <a:ext cx="4661640" cy="44773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Calibri"/>
                <a:ea typeface="DejaVu Sans"/>
              </a:rPr>
              <a:t>Cliquer sur Editer puis « Extraire des bulletins » (ou touches Ctrl + P)</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Trois lignes à disposition pour rentrer le matricules de l’agent, suivi du mois du bulletin et de l’année. Exemple :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0651 H-8-2012</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 Bulletin d’août 2012 pour l’agent 651 H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Possibilité d’intervalles pour les mois et les années avec des points de suspension : </a:t>
            </a: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0651 H-8…12-2008…2012</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cc"/>
                </a:solidFill>
                <a:uFill>
                  <a:solidFill>
                    <a:srgbClr val="ffffff"/>
                  </a:solidFill>
                </a:uFill>
                <a:latin typeface="Calibri"/>
                <a:ea typeface="DejaVu Sans"/>
              </a:rPr>
              <a:t>En survolant les libellés Matricules, une bulle de mode d’emploi apparaît.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pic>
        <p:nvPicPr>
          <p:cNvPr id="588" name="Image 3" descr=""/>
          <p:cNvPicPr/>
          <p:nvPr/>
        </p:nvPicPr>
        <p:blipFill>
          <a:blip r:embed="rId1"/>
          <a:srcRect l="1109" t="0" r="0" b="0"/>
          <a:stretch/>
        </p:blipFill>
        <p:spPr>
          <a:xfrm>
            <a:off x="5155560" y="1506600"/>
            <a:ext cx="3948480" cy="3713400"/>
          </a:xfrm>
          <a:prstGeom prst="rect">
            <a:avLst/>
          </a:prstGeom>
          <a:ln>
            <a:noFill/>
          </a:ln>
        </p:spPr>
      </p:pic>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1866600" y="6381720"/>
            <a:ext cx="479160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90"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C0DC960C-D224-40F5-B11D-986D1970C5BA}"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591" name="Image 3" descr=""/>
          <p:cNvPicPr/>
          <p:nvPr/>
        </p:nvPicPr>
        <p:blipFill>
          <a:blip r:embed="rId1"/>
          <a:srcRect l="1109" t="0" r="0" b="0"/>
          <a:stretch/>
        </p:blipFill>
        <p:spPr>
          <a:xfrm>
            <a:off x="1152720" y="1287000"/>
            <a:ext cx="3948480" cy="3713400"/>
          </a:xfrm>
          <a:prstGeom prst="rect">
            <a:avLst/>
          </a:prstGeom>
          <a:ln>
            <a:noFill/>
          </a:ln>
        </p:spPr>
      </p:pic>
      <p:sp>
        <p:nvSpPr>
          <p:cNvPr id="592" name="CustomShape 3"/>
          <p:cNvSpPr/>
          <p:nvPr/>
        </p:nvSpPr>
        <p:spPr>
          <a:xfrm flipH="1" flipV="1">
            <a:off x="4949280" y="1926360"/>
            <a:ext cx="1187640" cy="6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93" name="CustomShape 4"/>
          <p:cNvSpPr/>
          <p:nvPr/>
        </p:nvSpPr>
        <p:spPr>
          <a:xfrm flipH="1" flipV="1">
            <a:off x="4492080" y="4195800"/>
            <a:ext cx="1731960" cy="8035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94" name="CustomShape 5"/>
          <p:cNvSpPr/>
          <p:nvPr/>
        </p:nvSpPr>
        <p:spPr>
          <a:xfrm flipH="1">
            <a:off x="4129920" y="3524400"/>
            <a:ext cx="1887480" cy="4640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95" name="CustomShape 6"/>
          <p:cNvSpPr/>
          <p:nvPr/>
        </p:nvSpPr>
        <p:spPr>
          <a:xfrm>
            <a:off x="6310440" y="1818720"/>
            <a:ext cx="1999440" cy="363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Effacer</a:t>
            </a:r>
            <a:endParaRPr b="0" lang="fr-FR" sz="1800" spc="-1" strike="noStrike">
              <a:solidFill>
                <a:srgbClr val="000000"/>
              </a:solidFill>
              <a:uFill>
                <a:solidFill>
                  <a:srgbClr val="ffffff"/>
                </a:solidFill>
              </a:uFill>
              <a:latin typeface="Arial"/>
            </a:endParaRPr>
          </a:p>
        </p:txBody>
      </p:sp>
      <p:sp>
        <p:nvSpPr>
          <p:cNvPr id="596" name="CustomShape 7"/>
          <p:cNvSpPr/>
          <p:nvPr/>
        </p:nvSpPr>
        <p:spPr>
          <a:xfrm>
            <a:off x="1321920" y="1752480"/>
            <a:ext cx="2939760" cy="6368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651 H-1…12-2010…2013</a:t>
            </a:r>
            <a:endParaRPr b="0" lang="fr-FR" sz="1800" spc="-1" strike="noStrike">
              <a:solidFill>
                <a:srgbClr val="000000"/>
              </a:solidFill>
              <a:uFill>
                <a:solidFill>
                  <a:srgbClr val="ffffff"/>
                </a:solidFill>
              </a:uFill>
              <a:latin typeface="Arial"/>
            </a:endParaRPr>
          </a:p>
        </p:txBody>
      </p:sp>
      <p:sp>
        <p:nvSpPr>
          <p:cNvPr id="597" name="CustomShape 8"/>
          <p:cNvSpPr/>
          <p:nvPr/>
        </p:nvSpPr>
        <p:spPr>
          <a:xfrm>
            <a:off x="6310440" y="2995200"/>
            <a:ext cx="1884240" cy="1186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Sélectionner le répertoire d’exportation des bulletins</a:t>
            </a:r>
            <a:endParaRPr b="0" lang="fr-FR" sz="1800" spc="-1" strike="noStrike">
              <a:solidFill>
                <a:srgbClr val="000000"/>
              </a:solidFill>
              <a:uFill>
                <a:solidFill>
                  <a:srgbClr val="ffffff"/>
                </a:solidFill>
              </a:uFill>
              <a:latin typeface="Arial"/>
            </a:endParaRPr>
          </a:p>
        </p:txBody>
      </p:sp>
      <p:sp>
        <p:nvSpPr>
          <p:cNvPr id="598" name="CustomShape 9"/>
          <p:cNvSpPr/>
          <p:nvPr/>
        </p:nvSpPr>
        <p:spPr>
          <a:xfrm>
            <a:off x="6310440" y="4426920"/>
            <a:ext cx="1884240" cy="1734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Ouvrir le répertoire d’exportation des bulletins (diapo suivante)</a:t>
            </a:r>
            <a:endParaRPr b="0" lang="fr-FR" sz="1800" spc="-1" strike="noStrike">
              <a:solidFill>
                <a:srgbClr val="000000"/>
              </a:solidFill>
              <a:uFill>
                <a:solidFill>
                  <a:srgbClr val="ffffff"/>
                </a:solidFill>
              </a:uFill>
              <a:latin typeface="Arial"/>
            </a:endParaRPr>
          </a:p>
        </p:txBody>
      </p:sp>
      <p:sp>
        <p:nvSpPr>
          <p:cNvPr id="599" name="CustomShape 10"/>
          <p:cNvSpPr/>
          <p:nvPr/>
        </p:nvSpPr>
        <p:spPr>
          <a:xfrm>
            <a:off x="214560" y="18864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éditer / EXPORTER les bulletins</a:t>
            </a:r>
            <a:endParaRPr b="0" lang="fr-FR" sz="2400" spc="-1" strike="noStrike">
              <a:solidFill>
                <a:srgbClr val="000000"/>
              </a:solidFill>
              <a:uFill>
                <a:solidFill>
                  <a:srgbClr val="ffffff"/>
                </a:solidFill>
              </a:uFill>
              <a:latin typeface="Arial"/>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457200" y="274680"/>
            <a:ext cx="8226720" cy="114012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uFill>
                  <a:solidFill>
                    <a:srgbClr val="ffffff"/>
                  </a:solidFill>
                </a:uFill>
                <a:latin typeface="Calibri"/>
                <a:ea typeface="DejaVu Sans"/>
              </a:rPr>
              <a:t>.</a:t>
            </a:r>
            <a:endParaRPr b="0" lang="fr-FR" sz="4400" spc="-1" strike="noStrike">
              <a:solidFill>
                <a:srgbClr val="000000"/>
              </a:solidFill>
              <a:uFill>
                <a:solidFill>
                  <a:srgbClr val="ffffff"/>
                </a:solidFill>
              </a:uFill>
              <a:latin typeface="Arial"/>
            </a:endParaRPr>
          </a:p>
        </p:txBody>
      </p:sp>
      <p:sp>
        <p:nvSpPr>
          <p:cNvPr id="177" name="CustomShape 2"/>
          <p:cNvSpPr/>
          <p:nvPr/>
        </p:nvSpPr>
        <p:spPr>
          <a:xfrm>
            <a:off x="457200" y="1661040"/>
            <a:ext cx="4629960" cy="4477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Un écran noir peut très occasionnellement apparaître à la connexion.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Se déconnecter alors en appuyant simultanément sur les touches </a:t>
            </a:r>
            <a:r>
              <a:rPr b="1" lang="fr-FR" sz="1800" spc="-1" strike="noStrike">
                <a:solidFill>
                  <a:srgbClr val="000000"/>
                </a:solidFill>
                <a:uFill>
                  <a:solidFill>
                    <a:srgbClr val="ffffff"/>
                  </a:solidFill>
                </a:uFill>
                <a:latin typeface="Calibri"/>
                <a:ea typeface="DejaVu Sans"/>
              </a:rPr>
              <a:t>Ctrl + Alt + Suppr.</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Calibri"/>
                <a:ea typeface="DejaVu Sans"/>
              </a:rPr>
              <a:t>Puis cliquer sur Logout </a:t>
            </a:r>
            <a:r>
              <a:rPr b="0" lang="fr-FR" sz="1800" spc="-1" strike="noStrike">
                <a:solidFill>
                  <a:srgbClr val="000000"/>
                </a:solidFill>
                <a:uFill>
                  <a:solidFill>
                    <a:srgbClr val="ffffff"/>
                  </a:solidFill>
                </a:uFill>
                <a:latin typeface="Calibri"/>
                <a:ea typeface="DejaVu Sans"/>
              </a:rPr>
              <a:t>comme ci-contre.</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L’écran de connexion réapparaît.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La deuxième connexion fonctionne toujours.</a:t>
            </a:r>
            <a:endParaRPr b="0" lang="fr-FR" sz="1800" spc="-1" strike="noStrike">
              <a:solidFill>
                <a:srgbClr val="000000"/>
              </a:solidFill>
              <a:uFill>
                <a:solidFill>
                  <a:srgbClr val="ffffff"/>
                </a:solidFill>
              </a:uFill>
              <a:latin typeface="Arial"/>
            </a:endParaRPr>
          </a:p>
        </p:txBody>
      </p:sp>
      <p:pic>
        <p:nvPicPr>
          <p:cNvPr id="178" name="Image 3" descr=""/>
          <p:cNvPicPr/>
          <p:nvPr/>
        </p:nvPicPr>
        <p:blipFill>
          <a:blip r:embed="rId1"/>
          <a:srcRect l="34382" t="26335" r="33900" b="30385"/>
          <a:stretch/>
        </p:blipFill>
        <p:spPr>
          <a:xfrm>
            <a:off x="6067800" y="1416600"/>
            <a:ext cx="2699280" cy="2215440"/>
          </a:xfrm>
          <a:prstGeom prst="rect">
            <a:avLst/>
          </a:prstGeom>
          <a:ln>
            <a:noFill/>
          </a:ln>
        </p:spPr>
      </p:pic>
      <p:pic>
        <p:nvPicPr>
          <p:cNvPr id="179" name="Image 4" descr=""/>
          <p:cNvPicPr/>
          <p:nvPr/>
        </p:nvPicPr>
        <p:blipFill>
          <a:blip r:embed="rId2"/>
          <a:srcRect l="22248" t="12661" r="21602" b="19313"/>
          <a:stretch/>
        </p:blipFill>
        <p:spPr>
          <a:xfrm>
            <a:off x="5285160" y="4063680"/>
            <a:ext cx="3755160" cy="2558160"/>
          </a:xfrm>
          <a:prstGeom prst="rect">
            <a:avLst/>
          </a:prstGeom>
          <a:ln>
            <a:noFill/>
          </a:ln>
        </p:spPr>
      </p:pic>
      <p:sp>
        <p:nvSpPr>
          <p:cNvPr id="180" name="CustomShape 3"/>
          <p:cNvSpPr/>
          <p:nvPr/>
        </p:nvSpPr>
        <p:spPr>
          <a:xfrm>
            <a:off x="42480" y="34056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En CAS DE PROBLème de CONNEXION AU BUREAU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181" name="CustomShape 4"/>
          <p:cNvSpPr/>
          <p:nvPr/>
        </p:nvSpPr>
        <p:spPr>
          <a:xfrm>
            <a:off x="275400" y="638460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0" name="Image 11" descr=""/>
          <p:cNvPicPr/>
          <p:nvPr/>
        </p:nvPicPr>
        <p:blipFill>
          <a:blip r:embed="rId1"/>
          <a:srcRect l="0" t="-792" r="45565" b="0"/>
          <a:stretch/>
        </p:blipFill>
        <p:spPr>
          <a:xfrm>
            <a:off x="617040" y="929160"/>
            <a:ext cx="4975560" cy="5758560"/>
          </a:xfrm>
          <a:prstGeom prst="rect">
            <a:avLst/>
          </a:prstGeom>
          <a:ln>
            <a:noFill/>
          </a:ln>
        </p:spPr>
      </p:pic>
      <p:sp>
        <p:nvSpPr>
          <p:cNvPr id="601" name="CustomShape 1"/>
          <p:cNvSpPr/>
          <p:nvPr/>
        </p:nvSpPr>
        <p:spPr>
          <a:xfrm>
            <a:off x="6125760" y="1473840"/>
            <a:ext cx="2590560" cy="33800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Les bulletins de paye sont au format XML.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Ils peuvent eux-mêmes être importés dans l’interface pour obtenir la sous-base des bulletins/lignes de paye sélectionné(e)s</a:t>
            </a:r>
            <a:endParaRPr b="0" lang="fr-FR" sz="1800" spc="-1" strike="noStrike">
              <a:solidFill>
                <a:srgbClr val="000000"/>
              </a:solidFill>
              <a:uFill>
                <a:solidFill>
                  <a:srgbClr val="ffffff"/>
                </a:solidFill>
              </a:uFill>
              <a:latin typeface="Arial"/>
            </a:endParaRPr>
          </a:p>
        </p:txBody>
      </p:sp>
      <p:sp>
        <p:nvSpPr>
          <p:cNvPr id="602" name="CustomShape 2"/>
          <p:cNvSpPr/>
          <p:nvPr/>
        </p:nvSpPr>
        <p:spPr>
          <a:xfrm>
            <a:off x="214560" y="18864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Accéder aux bulletins extraits</a:t>
            </a:r>
            <a:endParaRPr b="0" lang="fr-FR" sz="2400" spc="-1" strike="noStrike">
              <a:solidFill>
                <a:srgbClr val="000000"/>
              </a:solidFill>
              <a:uFill>
                <a:solidFill>
                  <a:srgbClr val="ffffff"/>
                </a:solidFill>
              </a:uFill>
              <a:latin typeface="Arial"/>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170640" y="1052640"/>
            <a:ext cx="8654400" cy="1998720"/>
          </a:xfrm>
          <a:prstGeom prst="rect">
            <a:avLst/>
          </a:prstGeom>
          <a:noFill/>
          <a:ln>
            <a:noFill/>
          </a:ln>
        </p:spPr>
        <p:style>
          <a:lnRef idx="0"/>
          <a:fillRef idx="0"/>
          <a:effectRef idx="0"/>
          <a:fontRef idx="minor"/>
        </p:style>
      </p:sp>
      <p:sp>
        <p:nvSpPr>
          <p:cNvPr id="604" name="CustomShape 2"/>
          <p:cNvSpPr/>
          <p:nvPr/>
        </p:nvSpPr>
        <p:spPr>
          <a:xfrm>
            <a:off x="170640" y="1120680"/>
            <a:ext cx="8889480" cy="4173480"/>
          </a:xfrm>
          <a:prstGeom prst="rect">
            <a:avLst/>
          </a:prstGeom>
          <a:noFill/>
          <a:ln>
            <a:noFill/>
          </a:ln>
        </p:spPr>
        <p:style>
          <a:lnRef idx="0"/>
          <a:fillRef idx="0"/>
          <a:effectRef idx="0"/>
          <a:fontRef idx="minor"/>
        </p:style>
      </p:sp>
      <p:sp>
        <p:nvSpPr>
          <p:cNvPr id="605" name="CustomShape 3"/>
          <p:cNvSpPr/>
          <p:nvPr/>
        </p:nvSpPr>
        <p:spPr>
          <a:xfrm>
            <a:off x="1332000" y="6321600"/>
            <a:ext cx="6476400" cy="175680"/>
          </a:xfrm>
          <a:prstGeom prst="rect">
            <a:avLst/>
          </a:prstGeom>
          <a:noFill/>
          <a:ln>
            <a:noFill/>
          </a:ln>
        </p:spPr>
        <p:style>
          <a:lnRef idx="0"/>
          <a:fillRef idx="0"/>
          <a:effectRef idx="0"/>
          <a:fontRef idx="minor"/>
        </p:style>
      </p:sp>
      <p:sp>
        <p:nvSpPr>
          <p:cNvPr id="606" name="CustomShape 4"/>
          <p:cNvSpPr/>
          <p:nvPr/>
        </p:nvSpPr>
        <p:spPr>
          <a:xfrm>
            <a:off x="7883640" y="6321600"/>
            <a:ext cx="896400" cy="175680"/>
          </a:xfrm>
          <a:prstGeom prst="rect">
            <a:avLst/>
          </a:prstGeom>
          <a:noFill/>
          <a:ln>
            <a:noFill/>
          </a:ln>
        </p:spPr>
        <p:style>
          <a:lnRef idx="0"/>
          <a:fillRef idx="0"/>
          <a:effectRef idx="0"/>
          <a:fontRef idx="minor"/>
        </p:style>
      </p:sp>
      <p:sp>
        <p:nvSpPr>
          <p:cNvPr id="607" name="CustomShape 5"/>
          <p:cNvSpPr/>
          <p:nvPr/>
        </p:nvSpPr>
        <p:spPr>
          <a:xfrm>
            <a:off x="170640" y="353160"/>
            <a:ext cx="8654400" cy="639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ARCHIVER LES Données XML / XHL</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08" name="CustomShape 6"/>
          <p:cNvSpPr/>
          <p:nvPr/>
        </p:nvSpPr>
        <p:spPr>
          <a:xfrm>
            <a:off x="125640" y="1229040"/>
            <a:ext cx="8654400" cy="52725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uFill>
                  <a:solidFill>
                    <a:srgbClr val="ffffff"/>
                  </a:solidFill>
                </a:u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uFill>
                  <a:solidFill>
                    <a:srgbClr val="ffffff"/>
                  </a:solidFill>
                </a:uFill>
                <a:latin typeface="Arial"/>
                <a:ea typeface="ヒラギノ角ゴ Pro W3"/>
              </a:rPr>
              <a:t>.arch</a:t>
            </a:r>
            <a:r>
              <a:rPr b="0" lang="fr-FR" sz="2000" spc="-1" strike="noStrike">
                <a:solidFill>
                  <a:srgbClr val="44546a"/>
                </a:solidFill>
                <a:uFill>
                  <a:solidFill>
                    <a:srgbClr val="ffffff"/>
                  </a:solidFill>
                </a:uFill>
                <a:latin typeface="Arial"/>
                <a:ea typeface="ヒラギノ角ゴ Pro W3"/>
              </a:rPr>
              <a:t> permettant de restituer toutes les données, les projets </a:t>
            </a:r>
            <a:r>
              <a:rPr b="1" lang="fr-FR" sz="2000" spc="-1" strike="noStrike">
                <a:solidFill>
                  <a:srgbClr val="44546a"/>
                </a:solidFill>
                <a:uFill>
                  <a:solidFill>
                    <a:srgbClr val="ffffff"/>
                  </a:solidFill>
                </a:uFill>
                <a:latin typeface="Arial"/>
                <a:ea typeface="ヒラギノ角ゴ Pro W3"/>
              </a:rPr>
              <a:t>.alt</a:t>
            </a:r>
            <a:r>
              <a:rPr b="0" lang="fr-FR" sz="2000" spc="-1" strike="noStrike">
                <a:solidFill>
                  <a:srgbClr val="44546a"/>
                </a:solidFill>
                <a:uFill>
                  <a:solidFill>
                    <a:srgbClr val="ffffff"/>
                  </a:solidFill>
                </a:uFill>
                <a:latin typeface="Arial"/>
                <a:ea typeface="ヒラギノ角ゴ Pro W3"/>
              </a:rPr>
              <a:t> et les rapports d’analyse.</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Mode opératoire pour l’archivage et la restauration les données :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Dialogue des paramètres </a:t>
            </a:r>
            <a:r>
              <a:rPr b="0" lang="fr-FR" sz="2000" spc="-1" strike="noStrike">
                <a:solidFill>
                  <a:srgbClr val="44546a"/>
                </a:solidFill>
                <a:uFill>
                  <a:solidFill>
                    <a:srgbClr val="ffffff"/>
                  </a:solidFill>
                </a:uFill>
                <a:latin typeface="Arial"/>
                <a:ea typeface="ヒラギノ角ゴ Pro W3"/>
              </a:rPr>
              <a:t>	</a:t>
            </a: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Cocher la case Données tableur (=bases CSV) ou la case Bases XML (=bases de paye), ou la case </a:t>
            </a: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Tout, selon l’étendue de l’archivage souhaité et cliquer sur  </a:t>
            </a: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Accepter</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Puis Fichier &gt; Archiver ou icône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p:txBody>
      </p:sp>
      <p:sp>
        <p:nvSpPr>
          <p:cNvPr id="609" name="CustomShape 7"/>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928C5635-01FF-4226-9278-AE6BB6CD734F}"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10" name="Image 8" descr=""/>
          <p:cNvPicPr/>
          <p:nvPr/>
        </p:nvPicPr>
        <p:blipFill>
          <a:blip r:embed="rId1"/>
          <a:stretch/>
        </p:blipFill>
        <p:spPr>
          <a:xfrm>
            <a:off x="356400" y="2479680"/>
            <a:ext cx="8120520" cy="1137240"/>
          </a:xfrm>
          <a:prstGeom prst="rect">
            <a:avLst/>
          </a:prstGeom>
          <a:ln>
            <a:noFill/>
          </a:ln>
        </p:spPr>
      </p:pic>
      <p:sp>
        <p:nvSpPr>
          <p:cNvPr id="611" name="CustomShape 8"/>
          <p:cNvSpPr/>
          <p:nvPr/>
        </p:nvSpPr>
        <p:spPr>
          <a:xfrm>
            <a:off x="676080" y="4691160"/>
            <a:ext cx="233280" cy="109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12" name="Image 19" descr=""/>
          <p:cNvPicPr/>
          <p:nvPr/>
        </p:nvPicPr>
        <p:blipFill>
          <a:blip r:embed="rId2"/>
          <a:srcRect l="17385" t="37029" r="77500" b="22769"/>
          <a:stretch/>
        </p:blipFill>
        <p:spPr>
          <a:xfrm>
            <a:off x="4803840" y="5832360"/>
            <a:ext cx="412200" cy="455400"/>
          </a:xfrm>
          <a:prstGeom prst="rect">
            <a:avLst/>
          </a:prstGeom>
          <a:ln>
            <a:noFill/>
          </a:ln>
        </p:spPr>
      </p:pic>
      <p:sp>
        <p:nvSpPr>
          <p:cNvPr id="613" name="CustomShape 9"/>
          <p:cNvSpPr/>
          <p:nvPr/>
        </p:nvSpPr>
        <p:spPr>
          <a:xfrm>
            <a:off x="676080" y="6279840"/>
            <a:ext cx="233280" cy="1090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14" name="Image 8" descr=""/>
          <p:cNvPicPr/>
          <p:nvPr/>
        </p:nvPicPr>
        <p:blipFill>
          <a:blip r:embed="rId3"/>
          <a:srcRect l="82034" t="41398" r="12789" b="27599"/>
          <a:stretch/>
        </p:blipFill>
        <p:spPr>
          <a:xfrm>
            <a:off x="4034160" y="4394520"/>
            <a:ext cx="417960" cy="351000"/>
          </a:xfrm>
          <a:prstGeom prst="rect">
            <a:avLst/>
          </a:prstGeom>
          <a:ln>
            <a:noFill/>
          </a:ln>
        </p:spPr>
      </p:pic>
      <p:sp>
        <p:nvSpPr>
          <p:cNvPr id="615" name="CustomShape 10"/>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CustomShape 1"/>
          <p:cNvSpPr/>
          <p:nvPr/>
        </p:nvSpPr>
        <p:spPr>
          <a:xfrm>
            <a:off x="1114920" y="6449040"/>
            <a:ext cx="562680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617"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3EA5E15D-11CC-46E9-9618-80418E64816F}"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18" name="Image 3" descr=""/>
          <p:cNvPicPr/>
          <p:nvPr/>
        </p:nvPicPr>
        <p:blipFill>
          <a:blip r:embed="rId1"/>
          <a:stretch/>
        </p:blipFill>
        <p:spPr>
          <a:xfrm>
            <a:off x="1114920" y="43560"/>
            <a:ext cx="6912360" cy="6493320"/>
          </a:xfrm>
          <a:prstGeom prst="rect">
            <a:avLst/>
          </a:prstGeom>
          <a:ln>
            <a:noFill/>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CustomShape 1"/>
          <p:cNvSpPr/>
          <p:nvPr/>
        </p:nvSpPr>
        <p:spPr>
          <a:xfrm>
            <a:off x="170640" y="1052640"/>
            <a:ext cx="8654400" cy="1998720"/>
          </a:xfrm>
          <a:prstGeom prst="rect">
            <a:avLst/>
          </a:prstGeom>
          <a:noFill/>
          <a:ln>
            <a:noFill/>
          </a:ln>
        </p:spPr>
        <p:style>
          <a:lnRef idx="0"/>
          <a:fillRef idx="0"/>
          <a:effectRef idx="0"/>
          <a:fontRef idx="minor"/>
        </p:style>
      </p:sp>
      <p:sp>
        <p:nvSpPr>
          <p:cNvPr id="620" name="CustomShape 2"/>
          <p:cNvSpPr/>
          <p:nvPr/>
        </p:nvSpPr>
        <p:spPr>
          <a:xfrm>
            <a:off x="170640" y="1120680"/>
            <a:ext cx="8889480" cy="4173480"/>
          </a:xfrm>
          <a:prstGeom prst="rect">
            <a:avLst/>
          </a:prstGeom>
          <a:noFill/>
          <a:ln>
            <a:noFill/>
          </a:ln>
        </p:spPr>
        <p:style>
          <a:lnRef idx="0"/>
          <a:fillRef idx="0"/>
          <a:effectRef idx="0"/>
          <a:fontRef idx="minor"/>
        </p:style>
      </p:sp>
      <p:sp>
        <p:nvSpPr>
          <p:cNvPr id="621" name="CustomShape 3"/>
          <p:cNvSpPr/>
          <p:nvPr/>
        </p:nvSpPr>
        <p:spPr>
          <a:xfrm>
            <a:off x="1332000" y="6321600"/>
            <a:ext cx="6476400" cy="175680"/>
          </a:xfrm>
          <a:prstGeom prst="rect">
            <a:avLst/>
          </a:prstGeom>
          <a:noFill/>
          <a:ln>
            <a:noFill/>
          </a:ln>
        </p:spPr>
        <p:style>
          <a:lnRef idx="0"/>
          <a:fillRef idx="0"/>
          <a:effectRef idx="0"/>
          <a:fontRef idx="minor"/>
        </p:style>
      </p:sp>
      <p:sp>
        <p:nvSpPr>
          <p:cNvPr id="622" name="CustomShape 4"/>
          <p:cNvSpPr/>
          <p:nvPr/>
        </p:nvSpPr>
        <p:spPr>
          <a:xfrm>
            <a:off x="7883640" y="6321600"/>
            <a:ext cx="896400" cy="175680"/>
          </a:xfrm>
          <a:prstGeom prst="rect">
            <a:avLst/>
          </a:prstGeom>
          <a:noFill/>
          <a:ln>
            <a:noFill/>
          </a:ln>
        </p:spPr>
        <p:style>
          <a:lnRef idx="0"/>
          <a:fillRef idx="0"/>
          <a:effectRef idx="0"/>
          <a:fontRef idx="minor"/>
        </p:style>
      </p:sp>
      <p:sp>
        <p:nvSpPr>
          <p:cNvPr id="623" name="CustomShape 5"/>
          <p:cNvSpPr/>
          <p:nvPr/>
        </p:nvSpPr>
        <p:spPr>
          <a:xfrm>
            <a:off x="170640" y="353160"/>
            <a:ext cx="8654400" cy="639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Désarchiver LES Données XML / XHL</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24" name="CustomShape 6"/>
          <p:cNvSpPr/>
          <p:nvPr/>
        </p:nvSpPr>
        <p:spPr>
          <a:xfrm>
            <a:off x="243000" y="994680"/>
            <a:ext cx="8654400" cy="588240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Restaurer les données XHL archivées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Ouvrir le dialogue de configuration, dans l’encadré Archivage cliquer dans l’encadré </a:t>
            </a:r>
            <a:r>
              <a:rPr b="1" lang="fr-FR" sz="2000" spc="-1" strike="noStrike">
                <a:solidFill>
                  <a:srgbClr val="44546a"/>
                </a:solidFill>
                <a:uFill>
                  <a:solidFill>
                    <a:srgbClr val="ffffff"/>
                  </a:solidFill>
                </a:uFill>
                <a:latin typeface="Arial"/>
                <a:ea typeface="ヒラギノ角ゴ Pro W3"/>
              </a:rPr>
              <a:t>Archivage et Restauration</a:t>
            </a:r>
            <a:r>
              <a:rPr b="0" lang="fr-FR" sz="2000" spc="-1" strike="noStrike">
                <a:solidFill>
                  <a:srgbClr val="44546a"/>
                </a:solidFill>
                <a:uFill>
                  <a:solidFill>
                    <a:srgbClr val="ffffff"/>
                  </a:solidFill>
                </a:uFill>
                <a:latin typeface="Arial"/>
                <a:ea typeface="ヒラギノ角ゴ Pro W3"/>
              </a:rPr>
              <a:t> la case qui correspond à l’étendue du désarchivage souhaité (Données CSV ou Bases XML, ou bien Tout)</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	</a:t>
            </a:r>
            <a:r>
              <a:rPr b="1" lang="fr-FR" sz="2000" spc="-1" strike="noStrike">
                <a:solidFill>
                  <a:srgbClr val="000000"/>
                </a:solidFill>
                <a:uFill>
                  <a:solidFill>
                    <a:srgbClr val="ffffff"/>
                  </a:solidFill>
                </a:uFill>
                <a:latin typeface="Arial"/>
                <a:ea typeface="ヒラギノ角ゴ Pro W3"/>
              </a:rPr>
              <a:t>Fichier</a:t>
            </a:r>
            <a:r>
              <a:rPr b="1" lang="fr-FR" sz="2000" spc="-1" strike="noStrike">
                <a:solidFill>
                  <a:srgbClr val="44546a"/>
                </a:solidFill>
                <a:uFill>
                  <a:solidFill>
                    <a:srgbClr val="ffffff"/>
                  </a:solidFill>
                </a:uFill>
                <a:latin typeface="Arial"/>
                <a:ea typeface="ヒラギノ角ゴ Pro W3"/>
              </a:rPr>
              <a:t> &gt; Désarchiver ou icône correspondante</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Décompression sur la clef USB3 dédiée.</a:t>
            </a: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Les rapports, leurs données auxiliaires et le projet sont toujours désarchivés.</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p:txBody>
      </p:sp>
      <p:sp>
        <p:nvSpPr>
          <p:cNvPr id="625" name="CustomShape 7"/>
          <p:cNvSpPr/>
          <p:nvPr/>
        </p:nvSpPr>
        <p:spPr>
          <a:xfrm>
            <a:off x="1652760" y="6427800"/>
            <a:ext cx="550476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626" name="CustomShape 8"/>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4B3528F0-2A92-4BC8-9578-A3533D20432A}"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27" name="CustomShape 9"/>
          <p:cNvSpPr/>
          <p:nvPr/>
        </p:nvSpPr>
        <p:spPr>
          <a:xfrm>
            <a:off x="442080" y="2008440"/>
            <a:ext cx="404640" cy="143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28" name="CustomShape 10"/>
          <p:cNvSpPr/>
          <p:nvPr/>
        </p:nvSpPr>
        <p:spPr>
          <a:xfrm>
            <a:off x="442080" y="3510720"/>
            <a:ext cx="404640" cy="143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29" name="Image 9" descr=""/>
          <p:cNvPicPr/>
          <p:nvPr/>
        </p:nvPicPr>
        <p:blipFill>
          <a:blip r:embed="rId1"/>
          <a:stretch/>
        </p:blipFill>
        <p:spPr>
          <a:xfrm>
            <a:off x="546840" y="3944880"/>
            <a:ext cx="8046720" cy="1194840"/>
          </a:xfrm>
          <a:prstGeom prst="rect">
            <a:avLst/>
          </a:prstGeom>
          <a:ln>
            <a:noFill/>
          </a:ln>
        </p:spPr>
      </p:pic>
      <p:sp>
        <p:nvSpPr>
          <p:cNvPr id="630"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31" name="CustomShape 12"/>
          <p:cNvSpPr/>
          <p:nvPr/>
        </p:nvSpPr>
        <p:spPr>
          <a:xfrm flipH="1">
            <a:off x="2611800" y="3793680"/>
            <a:ext cx="360" cy="67968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CustomShape 1"/>
          <p:cNvSpPr/>
          <p:nvPr/>
        </p:nvSpPr>
        <p:spPr>
          <a:xfrm>
            <a:off x="251640" y="1124640"/>
            <a:ext cx="8804880" cy="191304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uFill>
                  <a:solidFill>
                    <a:srgbClr val="ffffff"/>
                  </a:solidFill>
                </a:uFill>
                <a:latin typeface="Arial"/>
                <a:ea typeface="ヒラギノ角ゴ Pro W3"/>
              </a:rPr>
              <a:t>Exporter les bases au format CSV et les rapports d’analyse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Cliquer sur </a:t>
            </a:r>
            <a:r>
              <a:rPr b="1" lang="fr-FR" sz="1800" spc="-1" strike="noStrike">
                <a:solidFill>
                  <a:srgbClr val="000000"/>
                </a:solidFill>
                <a:uFill>
                  <a:solidFill>
                    <a:srgbClr val="ffffff"/>
                  </a:solidFill>
                </a:uFill>
                <a:latin typeface="Arial"/>
                <a:ea typeface="ヒラギノ角ゴ Pro W3"/>
              </a:rPr>
              <a:t>Options </a:t>
            </a:r>
            <a:r>
              <a:rPr b="0" lang="fr-FR" sz="1800" spc="-1" strike="noStrike">
                <a:solidFill>
                  <a:srgbClr val="000000"/>
                </a:solidFill>
                <a:uFill>
                  <a:solidFill>
                    <a:srgbClr val="ffffff"/>
                  </a:solidFill>
                </a:uFill>
                <a:latin typeface="Arial"/>
                <a:ea typeface="ヒラギノ角ゴ Pro W3"/>
              </a:rPr>
              <a:t>pour ouvrir le dialogue des paramètres</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Cliquer sur </a:t>
            </a:r>
            <a:r>
              <a:rPr b="1" lang="fr-FR" sz="1800" spc="-1" strike="noStrike">
                <a:solidFill>
                  <a:srgbClr val="000000"/>
                </a:solidFill>
                <a:uFill>
                  <a:solidFill>
                    <a:srgbClr val="ffffff"/>
                  </a:solidFill>
                </a:uFill>
                <a:latin typeface="Arial"/>
                <a:ea typeface="ヒラギノ角ゴ Pro W3"/>
              </a:rPr>
              <a:t>Format</a:t>
            </a:r>
            <a:r>
              <a:rPr b="0" lang="fr-FR" sz="1800" spc="-1" strike="noStrike">
                <a:solidFill>
                  <a:srgbClr val="000000"/>
                </a:solidFill>
                <a:uFill>
                  <a:solidFill>
                    <a:srgbClr val="ffffff"/>
                  </a:solidFill>
                </a:uFill>
                <a:latin typeface="Arial"/>
                <a:ea typeface="ヒラギノ角ゴ Pro W3"/>
              </a:rPr>
              <a:t>, puis dans « Exportation » cocher la case </a:t>
            </a:r>
            <a:r>
              <a:rPr b="1" lang="fr-FR" sz="1800" spc="-1" strike="noStrike">
                <a:solidFill>
                  <a:srgbClr val="000000"/>
                </a:solidFill>
                <a:uFill>
                  <a:solidFill>
                    <a:srgbClr val="ffffff"/>
                  </a:solidFill>
                </a:uFill>
                <a:latin typeface="Arial"/>
                <a:ea typeface="ヒラギノ角ゴ Pro W3"/>
              </a:rPr>
              <a:t>Tout</a:t>
            </a:r>
            <a:r>
              <a:rPr b="0" lang="fr-FR" sz="1800" spc="-1" strike="noStrike">
                <a:solidFill>
                  <a:srgbClr val="000000"/>
                </a:solidFill>
                <a:uFill>
                  <a:solidFill>
                    <a:srgbClr val="ffffff"/>
                  </a:solidFill>
                </a:u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uFill>
                  <a:solidFill>
                    <a:srgbClr val="ffffff"/>
                  </a:solidFill>
                </a:uFill>
                <a:latin typeface="Calibri"/>
                <a:ea typeface="ヒラギノ角ゴ Pro W3"/>
              </a:rPr>
              <a:t>Données Tableur</a:t>
            </a:r>
            <a:r>
              <a:rPr b="0" lang="fr-FR" sz="1800" spc="-1" strike="noStrike">
                <a:solidFill>
                  <a:srgbClr val="000000"/>
                </a:solidFill>
                <a:uFill>
                  <a:solidFill>
                    <a:srgbClr val="ffffff"/>
                  </a:solidFill>
                </a:uFill>
                <a:latin typeface="Calibri"/>
                <a:ea typeface="ヒラギノ角ゴ Pro W3"/>
              </a:rPr>
              <a:t> pour les bases CSV ou </a:t>
            </a:r>
            <a:r>
              <a:rPr b="1" lang="fr-FR" sz="1800" spc="-1" strike="noStrike">
                <a:solidFill>
                  <a:srgbClr val="000000"/>
                </a:solidFill>
                <a:uFill>
                  <a:solidFill>
                    <a:srgbClr val="ffffff"/>
                  </a:solidFill>
                </a:uFill>
                <a:latin typeface="Calibri"/>
                <a:ea typeface="ヒラギノ角ゴ Pro W3"/>
              </a:rPr>
              <a:t>Bases XML </a:t>
            </a:r>
            <a:r>
              <a:rPr b="0" lang="fr-FR" sz="1800" spc="-1" strike="noStrike">
                <a:solidFill>
                  <a:srgbClr val="000000"/>
                </a:solidFill>
                <a:uFill>
                  <a:solidFill>
                    <a:srgbClr val="ffffff"/>
                  </a:solidFill>
                </a:uFill>
                <a:latin typeface="Calibri"/>
                <a:ea typeface="ヒラギノ角ゴ Pro W3"/>
              </a:rPr>
              <a:t>pour les bases de paye.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Cliquer sur l’icône d’exportation</a:t>
            </a:r>
            <a:endParaRPr b="0" lang="fr-FR" sz="1800" spc="-1" strike="noStrike">
              <a:solidFill>
                <a:srgbClr val="000000"/>
              </a:solidFill>
              <a:uFill>
                <a:solidFill>
                  <a:srgbClr val="ffffff"/>
                </a:solidFill>
              </a:uFill>
              <a:latin typeface="Arial"/>
            </a:endParaRPr>
          </a:p>
        </p:txBody>
      </p:sp>
      <p:sp>
        <p:nvSpPr>
          <p:cNvPr id="633" name="CustomShape 2"/>
          <p:cNvSpPr/>
          <p:nvPr/>
        </p:nvSpPr>
        <p:spPr>
          <a:xfrm>
            <a:off x="7883640" y="6321600"/>
            <a:ext cx="896400" cy="175680"/>
          </a:xfrm>
          <a:prstGeom prst="rect">
            <a:avLst/>
          </a:prstGeom>
          <a:noFill/>
          <a:ln>
            <a:noFill/>
          </a:ln>
        </p:spPr>
        <p:style>
          <a:lnRef idx="0"/>
          <a:fillRef idx="0"/>
          <a:effectRef idx="0"/>
          <a:fontRef idx="minor"/>
        </p:style>
      </p:sp>
      <p:sp>
        <p:nvSpPr>
          <p:cNvPr id="634" name="CustomShape 3"/>
          <p:cNvSpPr/>
          <p:nvPr/>
        </p:nvSpPr>
        <p:spPr>
          <a:xfrm>
            <a:off x="608760" y="303840"/>
            <a:ext cx="8061120" cy="6645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Exporter les bases de données au format csv et les rapports</a:t>
            </a:r>
            <a:endParaRPr b="0" lang="fr-FR" sz="1800" spc="-1" strike="noStrike">
              <a:solidFill>
                <a:srgbClr val="000000"/>
              </a:solidFill>
              <a:uFill>
                <a:solidFill>
                  <a:srgbClr val="ffffff"/>
                </a:solidFill>
              </a:uFill>
              <a:latin typeface="Arial"/>
            </a:endParaRPr>
          </a:p>
        </p:txBody>
      </p:sp>
      <p:sp>
        <p:nvSpPr>
          <p:cNvPr id="635" name="CustomShape 4"/>
          <p:cNvSpPr/>
          <p:nvPr/>
        </p:nvSpPr>
        <p:spPr>
          <a:xfrm>
            <a:off x="746280" y="1735920"/>
            <a:ext cx="285120" cy="141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6" name="CustomShape 5"/>
          <p:cNvSpPr/>
          <p:nvPr/>
        </p:nvSpPr>
        <p:spPr>
          <a:xfrm>
            <a:off x="741960" y="3390480"/>
            <a:ext cx="285120" cy="141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7" name="CustomShape 6"/>
          <p:cNvSpPr/>
          <p:nvPr/>
        </p:nvSpPr>
        <p:spPr>
          <a:xfrm>
            <a:off x="383760" y="5189040"/>
            <a:ext cx="8759520" cy="1279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Choisir le dossier pour l’exportation des données.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Possibilité de créer un dossier par clic droit.</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Attention : les données doivent avoir été importées et exportées auparavant.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pic>
        <p:nvPicPr>
          <p:cNvPr id="638" name="Image 4" descr=""/>
          <p:cNvPicPr/>
          <p:nvPr/>
        </p:nvPicPr>
        <p:blipFill>
          <a:blip r:embed="rId1"/>
          <a:srcRect l="13765" t="19344" r="17116" b="16388"/>
          <a:stretch/>
        </p:blipFill>
        <p:spPr>
          <a:xfrm>
            <a:off x="7327080" y="1639080"/>
            <a:ext cx="317520" cy="334800"/>
          </a:xfrm>
          <a:prstGeom prst="rect">
            <a:avLst/>
          </a:prstGeom>
          <a:ln>
            <a:noFill/>
          </a:ln>
        </p:spPr>
      </p:pic>
      <p:sp>
        <p:nvSpPr>
          <p:cNvPr id="639" name="CustomShape 7"/>
          <p:cNvSpPr/>
          <p:nvPr/>
        </p:nvSpPr>
        <p:spPr>
          <a:xfrm>
            <a:off x="2257560" y="6523560"/>
            <a:ext cx="47638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a:t>
            </a:r>
            <a:endParaRPr b="0" lang="fr-FR" sz="900" spc="-1" strike="noStrike">
              <a:solidFill>
                <a:srgbClr val="000000"/>
              </a:solidFill>
              <a:uFill>
                <a:solidFill>
                  <a:srgbClr val="ffffff"/>
                </a:solidFill>
              </a:uFill>
              <a:latin typeface="Arial"/>
            </a:endParaRPr>
          </a:p>
        </p:txBody>
      </p:sp>
      <p:sp>
        <p:nvSpPr>
          <p:cNvPr id="640" name="CustomShape 8"/>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F3790A28-1022-4701-8E6D-6FFB0FB688E3}"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41" name="Image 1" descr=""/>
          <p:cNvPicPr/>
          <p:nvPr/>
        </p:nvPicPr>
        <p:blipFill>
          <a:blip r:embed="rId2"/>
          <a:stretch/>
        </p:blipFill>
        <p:spPr>
          <a:xfrm>
            <a:off x="608760" y="3755520"/>
            <a:ext cx="8160480" cy="1168560"/>
          </a:xfrm>
          <a:prstGeom prst="rect">
            <a:avLst/>
          </a:prstGeom>
          <a:ln>
            <a:noFill/>
          </a:ln>
        </p:spPr>
      </p:pic>
      <p:sp>
        <p:nvSpPr>
          <p:cNvPr id="642" name="CustomShape 9"/>
          <p:cNvSpPr/>
          <p:nvPr/>
        </p:nvSpPr>
        <p:spPr>
          <a:xfrm flipH="1">
            <a:off x="1768320" y="3657600"/>
            <a:ext cx="92520" cy="64728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643" name="CustomShape 10"/>
          <p:cNvSpPr/>
          <p:nvPr/>
        </p:nvSpPr>
        <p:spPr>
          <a:xfrm>
            <a:off x="858240" y="5393880"/>
            <a:ext cx="285120" cy="141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4" name="CustomShape 11"/>
          <p:cNvSpPr/>
          <p:nvPr/>
        </p:nvSpPr>
        <p:spPr>
          <a:xfrm>
            <a:off x="141120" y="3253320"/>
            <a:ext cx="8759520" cy="5443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Cliquer sur l’icône d’exportation.</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1963800" y="6511680"/>
            <a:ext cx="51991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646" name="CustomShape 2"/>
          <p:cNvSpPr/>
          <p:nvPr/>
        </p:nvSpPr>
        <p:spPr>
          <a:xfrm>
            <a:off x="6424560" y="635616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A9182997-16EC-4797-A6A6-BFD79EF2AE1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47" name="Image 3" descr=""/>
          <p:cNvPicPr/>
          <p:nvPr/>
        </p:nvPicPr>
        <p:blipFill>
          <a:blip r:embed="rId1"/>
          <a:stretch/>
        </p:blipFill>
        <p:spPr>
          <a:xfrm>
            <a:off x="1184040" y="43560"/>
            <a:ext cx="6912360" cy="649332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CustomShape 1"/>
          <p:cNvSpPr/>
          <p:nvPr/>
        </p:nvSpPr>
        <p:spPr>
          <a:xfrm>
            <a:off x="503640" y="1052640"/>
            <a:ext cx="7988040" cy="392400"/>
          </a:xfrm>
          <a:prstGeom prst="rect">
            <a:avLst/>
          </a:prstGeom>
          <a:noFill/>
          <a:ln>
            <a:noFill/>
          </a:ln>
        </p:spPr>
        <p:style>
          <a:lnRef idx="0"/>
          <a:fillRef idx="0"/>
          <a:effectRef idx="0"/>
          <a:fontRef idx="minor"/>
        </p:style>
      </p:sp>
      <p:sp>
        <p:nvSpPr>
          <p:cNvPr id="649" name="CustomShape 2"/>
          <p:cNvSpPr/>
          <p:nvPr/>
        </p:nvSpPr>
        <p:spPr>
          <a:xfrm>
            <a:off x="125640" y="1481760"/>
            <a:ext cx="8889480" cy="417348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uFill>
                  <a:solidFill>
                    <a:srgbClr val="ffffff"/>
                  </a:solidFill>
                </a:u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Les écarts à la norme représentent environ 5 à 10 % des contrôles.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La localisation de ces anomalies dans le fichier de paye est une innovation par rapport à Xemelios.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Certains problèmes peuvent parfois être corrigés grâce à des fonctionnalités de correction (Icône Nettoyer).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Au-delà d’un certain seuil, conséquences évidentes pour l’examen de gestion (fiabilité du compte 64) et / ou la procédure juridictionnelle.</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p:txBody>
      </p:sp>
      <p:sp>
        <p:nvSpPr>
          <p:cNvPr id="650" name="CustomShape 3"/>
          <p:cNvSpPr/>
          <p:nvPr/>
        </p:nvSpPr>
        <p:spPr>
          <a:xfrm>
            <a:off x="1332000" y="6321600"/>
            <a:ext cx="6476400" cy="175680"/>
          </a:xfrm>
          <a:prstGeom prst="rect">
            <a:avLst/>
          </a:prstGeom>
          <a:noFill/>
          <a:ln>
            <a:noFill/>
          </a:ln>
        </p:spPr>
        <p:style>
          <a:lnRef idx="0"/>
          <a:fillRef idx="0"/>
          <a:effectRef idx="0"/>
          <a:fontRef idx="minor"/>
        </p:style>
      </p:sp>
      <p:sp>
        <p:nvSpPr>
          <p:cNvPr id="651" name="CustomShape 4"/>
          <p:cNvSpPr/>
          <p:nvPr/>
        </p:nvSpPr>
        <p:spPr>
          <a:xfrm>
            <a:off x="7883640" y="6321600"/>
            <a:ext cx="896400" cy="175680"/>
          </a:xfrm>
          <a:prstGeom prst="rect">
            <a:avLst/>
          </a:prstGeom>
          <a:noFill/>
          <a:ln>
            <a:noFill/>
          </a:ln>
        </p:spPr>
        <p:style>
          <a:lnRef idx="0"/>
          <a:fillRef idx="0"/>
          <a:effectRef idx="0"/>
          <a:fontRef idx="minor"/>
        </p:style>
      </p:sp>
      <p:sp>
        <p:nvSpPr>
          <p:cNvPr id="652" name="CustomShape 5"/>
          <p:cNvSpPr/>
          <p:nvPr/>
        </p:nvSpPr>
        <p:spPr>
          <a:xfrm>
            <a:off x="125640" y="332640"/>
            <a:ext cx="8889480" cy="8078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Contrôle DE Fiabilité DE LA paye </a:t>
            </a:r>
            <a:endParaRPr b="0" lang="fr-FR" sz="24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ET CORRECTIONS AUTOMATISEES</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53" name="CustomShape 6"/>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27ED45E8-DEBA-4354-8E97-3A4A6CE4CA0A}"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54" name="CustomShape 7"/>
          <p:cNvSpPr/>
          <p:nvPr/>
        </p:nvSpPr>
        <p:spPr>
          <a:xfrm>
            <a:off x="503640" y="2768040"/>
            <a:ext cx="404640" cy="143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5" name="CustomShape 8"/>
          <p:cNvSpPr/>
          <p:nvPr/>
        </p:nvSpPr>
        <p:spPr>
          <a:xfrm>
            <a:off x="503640" y="3357720"/>
            <a:ext cx="404640" cy="143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6" name="CustomShape 9"/>
          <p:cNvSpPr/>
          <p:nvPr/>
        </p:nvSpPr>
        <p:spPr>
          <a:xfrm>
            <a:off x="503640" y="4237920"/>
            <a:ext cx="404640" cy="143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7" name="CustomShape 10"/>
          <p:cNvSpPr/>
          <p:nvPr/>
        </p:nvSpPr>
        <p:spPr>
          <a:xfrm>
            <a:off x="503640" y="5126040"/>
            <a:ext cx="404640" cy="143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8" name="CustomShape 11"/>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CustomShape 1"/>
          <p:cNvSpPr/>
          <p:nvPr/>
        </p:nvSpPr>
        <p:spPr>
          <a:xfrm>
            <a:off x="1710000" y="2836440"/>
            <a:ext cx="464760" cy="172800"/>
          </a:xfrm>
          <a:prstGeom prst="rect">
            <a:avLst/>
          </a:prstGeom>
          <a:solidFill>
            <a:srgbClr val="ffffff"/>
          </a:solidFill>
          <a:ln>
            <a:noFill/>
          </a:ln>
        </p:spPr>
        <p:style>
          <a:lnRef idx="0"/>
          <a:fillRef idx="0"/>
          <a:effectRef idx="0"/>
          <a:fontRef idx="minor"/>
        </p:style>
      </p:sp>
      <p:sp>
        <p:nvSpPr>
          <p:cNvPr id="660" name="CustomShape 2"/>
          <p:cNvSpPr/>
          <p:nvPr/>
        </p:nvSpPr>
        <p:spPr>
          <a:xfrm>
            <a:off x="137520" y="27504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1 : absence Irrégulière de ligne de paye</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61" name="CustomShape 3"/>
          <p:cNvSpPr/>
          <p:nvPr/>
        </p:nvSpPr>
        <p:spPr>
          <a:xfrm>
            <a:off x="3029040" y="6356520"/>
            <a:ext cx="3084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  7-8-9 mars 2017</a:t>
            </a:r>
            <a:endParaRPr b="0" lang="fr-FR" sz="900" spc="-1" strike="noStrike">
              <a:solidFill>
                <a:srgbClr val="000000"/>
              </a:solidFill>
              <a:uFill>
                <a:solidFill>
                  <a:srgbClr val="ffffff"/>
                </a:solidFill>
              </a:uFill>
              <a:latin typeface="Arial"/>
            </a:endParaRPr>
          </a:p>
        </p:txBody>
      </p:sp>
      <p:sp>
        <p:nvSpPr>
          <p:cNvPr id="662" name="CustomShape 4"/>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02FE5500-94E6-4B29-B293-9C7CD1729C03}"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63" name="Image 2" descr=""/>
          <p:cNvPicPr/>
          <p:nvPr/>
        </p:nvPicPr>
        <p:blipFill>
          <a:blip r:embed="rId1"/>
          <a:srcRect l="0" t="0" r="12632" b="0"/>
          <a:stretch/>
        </p:blipFill>
        <p:spPr>
          <a:xfrm>
            <a:off x="137520" y="1045080"/>
            <a:ext cx="8800920" cy="5665320"/>
          </a:xfrm>
          <a:prstGeom prst="rect">
            <a:avLst/>
          </a:prstGeom>
          <a:ln>
            <a:noFill/>
          </a:ln>
        </p:spPr>
      </p:pic>
      <p:sp>
        <p:nvSpPr>
          <p:cNvPr id="664" name="CustomShape 5"/>
          <p:cNvSpPr/>
          <p:nvPr/>
        </p:nvSpPr>
        <p:spPr>
          <a:xfrm>
            <a:off x="7479000" y="6081480"/>
            <a:ext cx="282960" cy="846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65" name="CustomShape 6"/>
          <p:cNvSpPr/>
          <p:nvPr/>
        </p:nvSpPr>
        <p:spPr>
          <a:xfrm>
            <a:off x="8352000" y="4464000"/>
            <a:ext cx="719280" cy="5151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Pas de ligne de paye...</a:t>
            </a:r>
            <a:endParaRPr b="0" lang="fr-FR" sz="1000" spc="-1" strike="noStrike">
              <a:solidFill>
                <a:srgbClr val="000000"/>
              </a:solidFill>
              <a:uFill>
                <a:solidFill>
                  <a:srgbClr val="ffffff"/>
                </a:solidFill>
              </a:uFill>
              <a:latin typeface="Arial"/>
            </a:endParaRPr>
          </a:p>
        </p:txBody>
      </p:sp>
      <p:sp>
        <p:nvSpPr>
          <p:cNvPr id="666" name="CustomShape 7"/>
          <p:cNvSpPr/>
          <p:nvPr/>
        </p:nvSpPr>
        <p:spPr>
          <a:xfrm>
            <a:off x="8352000" y="5004360"/>
            <a:ext cx="719280" cy="51516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Mais un Net à Payer</a:t>
            </a:r>
            <a:endParaRPr b="0" lang="fr-FR" sz="1000" spc="-1" strike="noStrike">
              <a:solidFill>
                <a:srgbClr val="000000"/>
              </a:solidFill>
              <a:uFill>
                <a:solidFill>
                  <a:srgbClr val="ffffff"/>
                </a:solidFill>
              </a:uFill>
              <a:latin typeface="Arial"/>
            </a:endParaRPr>
          </a:p>
        </p:txBody>
      </p:sp>
      <p:sp>
        <p:nvSpPr>
          <p:cNvPr id="667" name="Line 8"/>
          <p:cNvSpPr/>
          <p:nvPr/>
        </p:nvSpPr>
        <p:spPr>
          <a:xfrm flipH="1">
            <a:off x="8064000" y="4680000"/>
            <a:ext cx="360000" cy="360"/>
          </a:xfrm>
          <a:prstGeom prst="line">
            <a:avLst/>
          </a:prstGeom>
          <a:ln>
            <a:noFill/>
          </a:ln>
        </p:spPr>
        <p:style>
          <a:lnRef idx="0"/>
          <a:fillRef idx="0"/>
          <a:effectRef idx="0"/>
          <a:fontRef idx="minor"/>
        </p:style>
      </p:sp>
      <p:sp>
        <p:nvSpPr>
          <p:cNvPr id="668" name="Line 9"/>
          <p:cNvSpPr/>
          <p:nvPr/>
        </p:nvSpPr>
        <p:spPr>
          <a:xfrm flipH="1">
            <a:off x="7992000" y="5184000"/>
            <a:ext cx="360000" cy="360"/>
          </a:xfrm>
          <a:prstGeom prst="line">
            <a:avLst/>
          </a:prstGeom>
          <a:ln>
            <a:noFill/>
          </a:ln>
        </p:spPr>
        <p:style>
          <a:lnRef idx="0"/>
          <a:fillRef idx="0"/>
          <a:effectRef idx="0"/>
          <a:fontRef idx="minor"/>
        </p:style>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457200" y="1604520"/>
            <a:ext cx="8226720" cy="3974760"/>
          </a:xfrm>
          <a:prstGeom prst="rect">
            <a:avLst/>
          </a:prstGeom>
          <a:noFill/>
          <a:ln>
            <a:noFill/>
          </a:ln>
        </p:spPr>
        <p:style>
          <a:lnRef idx="0"/>
          <a:fillRef idx="0"/>
          <a:effectRef idx="0"/>
          <a:fontRef idx="minor"/>
        </p:style>
      </p:sp>
      <p:sp>
        <p:nvSpPr>
          <p:cNvPr id="670" name="CustomShape 2"/>
          <p:cNvSpPr/>
          <p:nvPr/>
        </p:nvSpPr>
        <p:spPr>
          <a:xfrm>
            <a:off x="457200" y="322560"/>
            <a:ext cx="8226720" cy="6130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200" spc="-1" strike="noStrike" cap="all">
                <a:solidFill>
                  <a:srgbClr val="308087"/>
                </a:solidFill>
                <a:uFill>
                  <a:solidFill>
                    <a:srgbClr val="ffffff"/>
                  </a:solidFill>
                </a:uFill>
                <a:latin typeface="Times New Roman"/>
                <a:ea typeface="ヒラギノ角ゴ Pro W3"/>
              </a:rPr>
              <a:t>DIAGNOSTIC 2 : absence Régulière de ligne de paye</a:t>
            </a:r>
            <a:endParaRPr b="0" lang="fr-FR" sz="2200" spc="-1" strike="noStrike">
              <a:solidFill>
                <a:srgbClr val="000000"/>
              </a:solidFill>
              <a:uFill>
                <a:solidFill>
                  <a:srgbClr val="ffffff"/>
                </a:solidFill>
              </a:uFill>
              <a:latin typeface="Arial"/>
            </a:endParaRPr>
          </a:p>
          <a:p>
            <a:pPr algn="ctr">
              <a:lnSpc>
                <a:spcPct val="100000"/>
              </a:lnSpc>
            </a:pPr>
            <a:endParaRPr b="0" lang="fr-FR" sz="2200" spc="-1" strike="noStrike">
              <a:solidFill>
                <a:srgbClr val="000000"/>
              </a:solidFill>
              <a:uFill>
                <a:solidFill>
                  <a:srgbClr val="ffffff"/>
                </a:solidFill>
              </a:uFill>
              <a:latin typeface="Arial"/>
            </a:endParaRPr>
          </a:p>
        </p:txBody>
      </p:sp>
      <p:pic>
        <p:nvPicPr>
          <p:cNvPr id="671" name="Image 5" descr=""/>
          <p:cNvPicPr/>
          <p:nvPr/>
        </p:nvPicPr>
        <p:blipFill>
          <a:blip r:embed="rId1"/>
          <a:srcRect l="1013" t="514" r="4607" b="-514"/>
          <a:stretch/>
        </p:blipFill>
        <p:spPr>
          <a:xfrm>
            <a:off x="119880" y="1233360"/>
            <a:ext cx="8928720" cy="5320440"/>
          </a:xfrm>
          <a:prstGeom prst="rect">
            <a:avLst/>
          </a:prstGeom>
          <a:ln>
            <a:noFill/>
          </a:ln>
        </p:spPr>
      </p:pic>
      <p:sp>
        <p:nvSpPr>
          <p:cNvPr id="672" name="CustomShape 3"/>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DA3D7AC4-1010-4306-9FDD-5BC2B06E85F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73" name="CustomShape 4"/>
          <p:cNvSpPr/>
          <p:nvPr/>
        </p:nvSpPr>
        <p:spPr>
          <a:xfrm>
            <a:off x="8352000" y="3816360"/>
            <a:ext cx="719280" cy="515160"/>
          </a:xfrm>
          <a:prstGeom prst="rect">
            <a:avLst/>
          </a:prstGeom>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Pas de ligne de paye...</a:t>
            </a:r>
            <a:endParaRPr b="0" lang="fr-FR" sz="1000" spc="-1" strike="noStrike">
              <a:solidFill>
                <a:srgbClr val="000000"/>
              </a:solidFill>
              <a:uFill>
                <a:solidFill>
                  <a:srgbClr val="ffffff"/>
                </a:solidFill>
              </a:uFill>
              <a:latin typeface="Arial"/>
            </a:endParaRPr>
          </a:p>
        </p:txBody>
      </p:sp>
      <p:sp>
        <p:nvSpPr>
          <p:cNvPr id="674" name="CustomShape 5"/>
          <p:cNvSpPr/>
          <p:nvPr/>
        </p:nvSpPr>
        <p:spPr>
          <a:xfrm>
            <a:off x="8352000" y="4608360"/>
            <a:ext cx="719280" cy="515160"/>
          </a:xfrm>
          <a:prstGeom prst="rect">
            <a:avLst/>
          </a:prstGeom>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Mais pas de Net à Payer.</a:t>
            </a:r>
            <a:endParaRPr b="0" lang="fr-FR" sz="1000" spc="-1" strike="noStrike">
              <a:solidFill>
                <a:srgbClr val="000000"/>
              </a:solidFill>
              <a:uFill>
                <a:solidFill>
                  <a:srgbClr val="ffffff"/>
                </a:solidFill>
              </a:uFill>
              <a:latin typeface="Arial"/>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CustomShape 1"/>
          <p:cNvSpPr/>
          <p:nvPr/>
        </p:nvSpPr>
        <p:spPr>
          <a:xfrm>
            <a:off x="655200" y="335520"/>
            <a:ext cx="7941240" cy="608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400" spc="-1" strike="noStrike" cap="all">
                <a:solidFill>
                  <a:srgbClr val="308087"/>
                </a:solidFill>
                <a:uFill>
                  <a:solidFill>
                    <a:srgbClr val="ffffff"/>
                  </a:solidFill>
                </a:uFill>
                <a:latin typeface="Times New Roman"/>
                <a:ea typeface="ヒラギノ角ゴ Pro W3"/>
              </a:rPr>
              <a:t>DIAGNOSTIC 3 : absence ANORMALE DE BALISE</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676" name="Image 5" descr=""/>
          <p:cNvPicPr/>
          <p:nvPr/>
        </p:nvPicPr>
        <p:blipFill>
          <a:blip r:embed="rId1"/>
          <a:srcRect l="0" t="0" r="14207" b="0"/>
          <a:stretch/>
        </p:blipFill>
        <p:spPr>
          <a:xfrm>
            <a:off x="205560" y="1060560"/>
            <a:ext cx="8840160" cy="5794920"/>
          </a:xfrm>
          <a:prstGeom prst="rect">
            <a:avLst/>
          </a:prstGeom>
          <a:ln>
            <a:solidFill>
              <a:srgbClr val="3465a4"/>
            </a:solidFill>
          </a:ln>
        </p:spPr>
      </p:pic>
      <p:sp>
        <p:nvSpPr>
          <p:cNvPr id="677"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85767603-F6F4-402A-AE05-BE40557C62AF}"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78" name="CustomShape 3"/>
          <p:cNvSpPr/>
          <p:nvPr/>
        </p:nvSpPr>
        <p:spPr>
          <a:xfrm>
            <a:off x="5472000" y="4668120"/>
            <a:ext cx="719280" cy="515160"/>
          </a:xfrm>
          <a:prstGeom prst="rect">
            <a:avLst/>
          </a:prstGeom>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Ni Statut ni Service...</a:t>
            </a:r>
            <a:endParaRPr b="0" lang="fr-FR" sz="1000" spc="-1" strike="noStrike">
              <a:solidFill>
                <a:srgbClr val="000000"/>
              </a:solidFill>
              <a:uFill>
                <a:solidFill>
                  <a:srgbClr val="ffffff"/>
                </a:solidFill>
              </a:uFill>
              <a:latin typeface="Arial"/>
            </a:endParaRPr>
          </a:p>
        </p:txBody>
      </p:sp>
      <p:sp>
        <p:nvSpPr>
          <p:cNvPr id="679" name="Line 4"/>
          <p:cNvSpPr/>
          <p:nvPr/>
        </p:nvSpPr>
        <p:spPr>
          <a:xfrm flipV="1">
            <a:off x="6192000" y="4824000"/>
            <a:ext cx="1008000" cy="144000"/>
          </a:xfrm>
          <a:prstGeom prst="line">
            <a:avLst/>
          </a:prstGeom>
          <a:ln>
            <a:noFill/>
          </a:ln>
        </p:spPr>
        <p:style>
          <a:lnRef idx="0"/>
          <a:fillRef idx="0"/>
          <a:effectRef idx="0"/>
          <a:fontRef idx="minor"/>
        </p:style>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457200" y="274680"/>
            <a:ext cx="8226720" cy="1140120"/>
          </a:xfrm>
          <a:prstGeom prst="rect">
            <a:avLst/>
          </a:prstGeom>
          <a:noFill/>
          <a:ln>
            <a:noFill/>
          </a:ln>
        </p:spPr>
        <p:style>
          <a:lnRef idx="0"/>
          <a:fillRef idx="0"/>
          <a:effectRef idx="0"/>
          <a:fontRef idx="minor"/>
        </p:style>
      </p:sp>
      <p:sp>
        <p:nvSpPr>
          <p:cNvPr id="183" name="CustomShape 2"/>
          <p:cNvSpPr/>
          <p:nvPr/>
        </p:nvSpPr>
        <p:spPr>
          <a:xfrm>
            <a:off x="6553080" y="6356520"/>
            <a:ext cx="2130840" cy="362160"/>
          </a:xfrm>
          <a:prstGeom prst="rect">
            <a:avLst/>
          </a:prstGeom>
          <a:noFill/>
          <a:ln>
            <a:noFill/>
          </a:ln>
        </p:spPr>
        <p:style>
          <a:lnRef idx="0"/>
          <a:fillRef idx="0"/>
          <a:effectRef idx="0"/>
          <a:fontRef idx="minor"/>
        </p:style>
        <p:txBody>
          <a:bodyPr lIns="90000" rIns="90000" tIns="45000" bIns="45000" anchor="ctr"/>
          <a:p>
            <a:pPr algn="r">
              <a:lnSpc>
                <a:spcPct val="100000"/>
              </a:lnSpc>
            </a:pPr>
            <a:fld id="{0D1C6135-AD10-4B45-9ADD-17DA09C665F8}" type="slidenum">
              <a:rPr b="0" lang="fr-FR" sz="1200" spc="-1" strike="noStrike">
                <a:solidFill>
                  <a:srgbClr val="8b8b8b"/>
                </a:solidFill>
                <a:uFill>
                  <a:solidFill>
                    <a:srgbClr val="ffffff"/>
                  </a:solidFill>
                </a:uFill>
                <a:latin typeface="Calibri"/>
                <a:ea typeface="DejaVu Sans"/>
              </a:rPr>
              <a:t>&lt;numéro&gt;</a:t>
            </a:fld>
            <a:endParaRPr b="0" lang="fr-FR" sz="1200" spc="-1" strike="noStrike">
              <a:solidFill>
                <a:srgbClr val="000000"/>
              </a:solidFill>
              <a:uFill>
                <a:solidFill>
                  <a:srgbClr val="ffffff"/>
                </a:solidFill>
              </a:uFill>
              <a:latin typeface="Arial"/>
            </a:endParaRPr>
          </a:p>
        </p:txBody>
      </p:sp>
      <p:sp>
        <p:nvSpPr>
          <p:cNvPr id="184" name="CustomShape 3"/>
          <p:cNvSpPr/>
          <p:nvPr/>
        </p:nvSpPr>
        <p:spPr>
          <a:xfrm>
            <a:off x="163800" y="1700640"/>
            <a:ext cx="3914640" cy="1458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Pour éteindre le PC, cliquer sur le menu K, entouré en bleu,</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puis sur </a:t>
            </a:r>
            <a:r>
              <a:rPr b="1" lang="fr-FR" sz="1800" spc="-1" strike="noStrike">
                <a:solidFill>
                  <a:srgbClr val="000000"/>
                </a:solidFill>
                <a:uFill>
                  <a:solidFill>
                    <a:srgbClr val="ffffff"/>
                  </a:solidFill>
                </a:uFill>
                <a:latin typeface="Calibri"/>
                <a:ea typeface="DejaVu Sans"/>
              </a:rPr>
              <a:t>Quitter,</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puis sur </a:t>
            </a:r>
            <a:r>
              <a:rPr b="1" lang="fr-FR" sz="1600" spc="-1" strike="noStrike">
                <a:solidFill>
                  <a:srgbClr val="000000"/>
                </a:solidFill>
                <a:uFill>
                  <a:solidFill>
                    <a:srgbClr val="ffffff"/>
                  </a:solidFill>
                </a:uFill>
                <a:latin typeface="Calibri"/>
                <a:ea typeface="DejaVu Sans"/>
              </a:rPr>
              <a:t>É</a:t>
            </a:r>
            <a:r>
              <a:rPr b="1" lang="fr-FR" sz="1800" spc="-1" strike="noStrike">
                <a:solidFill>
                  <a:srgbClr val="000000"/>
                </a:solidFill>
                <a:uFill>
                  <a:solidFill>
                    <a:srgbClr val="ffffff"/>
                  </a:solidFill>
                </a:uFill>
                <a:latin typeface="Calibri"/>
                <a:ea typeface="DejaVu Sans"/>
              </a:rPr>
              <a:t>teindre.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pic>
        <p:nvPicPr>
          <p:cNvPr id="185" name="Picture 2" descr=""/>
          <p:cNvPicPr/>
          <p:nvPr/>
        </p:nvPicPr>
        <p:blipFill>
          <a:blip r:embed="rId1"/>
          <a:srcRect l="-1924" t="67034" r="71758" b="0"/>
          <a:stretch/>
        </p:blipFill>
        <p:spPr>
          <a:xfrm>
            <a:off x="3832920" y="67320"/>
            <a:ext cx="5309280" cy="3610800"/>
          </a:xfrm>
          <a:prstGeom prst="rect">
            <a:avLst/>
          </a:prstGeom>
          <a:ln>
            <a:noFill/>
          </a:ln>
        </p:spPr>
      </p:pic>
      <p:sp>
        <p:nvSpPr>
          <p:cNvPr id="186" name="CustomShape 4"/>
          <p:cNvSpPr/>
          <p:nvPr/>
        </p:nvSpPr>
        <p:spPr>
          <a:xfrm>
            <a:off x="3630960" y="3048480"/>
            <a:ext cx="1268640" cy="62964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250200" y="4385880"/>
            <a:ext cx="4997880" cy="1748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Puis confirmer en cliquant sur </a:t>
            </a:r>
            <a:r>
              <a:rPr b="1" lang="fr-FR" sz="1800" spc="-1" strike="noStrike">
                <a:solidFill>
                  <a:srgbClr val="000000"/>
                </a:solidFill>
                <a:uFill>
                  <a:solidFill>
                    <a:srgbClr val="ffffff"/>
                  </a:solidFill>
                </a:uFill>
                <a:latin typeface="Calibri"/>
                <a:ea typeface="DejaVu Sans"/>
              </a:rPr>
              <a:t>Shutdown</a:t>
            </a:r>
            <a:r>
              <a:rPr b="0" lang="fr-FR" sz="1800" spc="-1" strike="noStrike">
                <a:solidFill>
                  <a:srgbClr val="000000"/>
                </a:solidFill>
                <a:uFill>
                  <a:solidFill>
                    <a:srgbClr val="ffffff"/>
                  </a:solidFill>
                </a:uFill>
                <a:latin typeface="Calibri"/>
                <a:ea typeface="DejaVu Sans"/>
              </a:rPr>
              <a:t>.</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(Éteindre).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A l’arrêt, retirer la clé, qui peut être utilisée sur PC Windows.</a:t>
            </a:r>
            <a:endParaRPr b="0" lang="fr-FR" sz="1800" spc="-1" strike="noStrike">
              <a:solidFill>
                <a:srgbClr val="000000"/>
              </a:solidFill>
              <a:uFill>
                <a:solidFill>
                  <a:srgbClr val="ffffff"/>
                </a:solidFill>
              </a:uFill>
              <a:latin typeface="Arial"/>
            </a:endParaRPr>
          </a:p>
        </p:txBody>
      </p:sp>
      <p:sp>
        <p:nvSpPr>
          <p:cNvPr id="188" name="CustomShape 6"/>
          <p:cNvSpPr/>
          <p:nvPr/>
        </p:nvSpPr>
        <p:spPr>
          <a:xfrm>
            <a:off x="1800" y="337320"/>
            <a:ext cx="383004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éteindre le pc</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189" name="Image 13" descr=""/>
          <p:cNvPicPr/>
          <p:nvPr/>
        </p:nvPicPr>
        <p:blipFill>
          <a:blip r:embed="rId2"/>
          <a:srcRect l="22248" t="12661" r="21602" b="19313"/>
          <a:stretch/>
        </p:blipFill>
        <p:spPr>
          <a:xfrm>
            <a:off x="5285160" y="4063680"/>
            <a:ext cx="3755160" cy="2558160"/>
          </a:xfrm>
          <a:prstGeom prst="rect">
            <a:avLst/>
          </a:prstGeom>
          <a:ln>
            <a:noFill/>
          </a:ln>
        </p:spPr>
      </p:pic>
      <p:sp>
        <p:nvSpPr>
          <p:cNvPr id="190" name="CustomShape 7"/>
          <p:cNvSpPr/>
          <p:nvPr/>
        </p:nvSpPr>
        <p:spPr>
          <a:xfrm>
            <a:off x="4330440" y="4580640"/>
            <a:ext cx="3034800" cy="98172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sp>
        <p:nvSpPr>
          <p:cNvPr id="191" name="CustomShape 8"/>
          <p:cNvSpPr/>
          <p:nvPr/>
        </p:nvSpPr>
        <p:spPr>
          <a:xfrm>
            <a:off x="284040" y="644112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432000" y="144000"/>
            <a:ext cx="8226720" cy="6544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4 :  AGENT NON Identifié</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681" name="Image 321" descr=""/>
          <p:cNvPicPr/>
          <p:nvPr/>
        </p:nvPicPr>
        <p:blipFill>
          <a:blip r:embed="rId1"/>
          <a:srcRect l="-1259" t="73650" r="53783" b="0"/>
          <a:stretch/>
        </p:blipFill>
        <p:spPr>
          <a:xfrm>
            <a:off x="1166040" y="4587120"/>
            <a:ext cx="6597000" cy="2191320"/>
          </a:xfrm>
          <a:prstGeom prst="rect">
            <a:avLst/>
          </a:prstGeom>
          <a:ln>
            <a:noFill/>
          </a:ln>
        </p:spPr>
      </p:pic>
      <p:sp>
        <p:nvSpPr>
          <p:cNvPr id="682" name="CustomShape 2"/>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82AEAB87-1AC5-40FD-BD38-AD16E6E73CE9}"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83" name="Image 6" descr=""/>
          <p:cNvPicPr/>
          <p:nvPr/>
        </p:nvPicPr>
        <p:blipFill>
          <a:blip r:embed="rId2"/>
          <a:srcRect l="45046" t="26585" r="37699" b="50549"/>
          <a:stretch/>
        </p:blipFill>
        <p:spPr>
          <a:xfrm>
            <a:off x="1944000" y="969480"/>
            <a:ext cx="5066640" cy="3277800"/>
          </a:xfrm>
          <a:prstGeom prst="rect">
            <a:avLst/>
          </a:prstGeom>
          <a:ln>
            <a:noFill/>
          </a:ln>
        </p:spPr>
      </p:pic>
      <p:sp>
        <p:nvSpPr>
          <p:cNvPr id="684" name="CustomShape 3"/>
          <p:cNvSpPr/>
          <p:nvPr/>
        </p:nvSpPr>
        <p:spPr>
          <a:xfrm>
            <a:off x="5112000" y="1572120"/>
            <a:ext cx="1151280" cy="515160"/>
          </a:xfrm>
          <a:prstGeom prst="rect">
            <a:avLst/>
          </a:prstGeom>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La balise &lt;Agent&gt; devrait être ici</a:t>
            </a:r>
            <a:endParaRPr b="0" lang="fr-FR" sz="1000" spc="-1" strike="noStrike">
              <a:solidFill>
                <a:srgbClr val="000000"/>
              </a:solidFill>
              <a:uFill>
                <a:solidFill>
                  <a:srgbClr val="ffffff"/>
                </a:solidFill>
              </a:uFill>
              <a:latin typeface="Arial"/>
            </a:endParaRPr>
          </a:p>
        </p:txBody>
      </p:sp>
      <p:sp>
        <p:nvSpPr>
          <p:cNvPr id="685" name="Line 4"/>
          <p:cNvSpPr/>
          <p:nvPr/>
        </p:nvSpPr>
        <p:spPr>
          <a:xfrm flipH="1">
            <a:off x="4104000" y="1800000"/>
            <a:ext cx="1008000" cy="504000"/>
          </a:xfrm>
          <a:prstGeom prst="line">
            <a:avLst/>
          </a:prstGeom>
          <a:ln>
            <a:noFill/>
          </a:ln>
        </p:spPr>
        <p:style>
          <a:lnRef idx="0"/>
          <a:fillRef idx="0"/>
          <a:effectRef idx="0"/>
          <a:fontRef idx="minor"/>
        </p:style>
      </p:sp>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6" name="Image 4" descr=""/>
          <p:cNvPicPr/>
          <p:nvPr/>
        </p:nvPicPr>
        <p:blipFill>
          <a:blip r:embed="rId1"/>
          <a:srcRect l="0" t="0" r="7907" b="0"/>
          <a:stretch/>
        </p:blipFill>
        <p:spPr>
          <a:xfrm>
            <a:off x="101160" y="1050120"/>
            <a:ext cx="8939160" cy="5459040"/>
          </a:xfrm>
          <a:prstGeom prst="rect">
            <a:avLst/>
          </a:prstGeom>
          <a:ln>
            <a:noFill/>
          </a:ln>
        </p:spPr>
      </p:pic>
      <p:sp>
        <p:nvSpPr>
          <p:cNvPr id="687" name="CustomShape 1"/>
          <p:cNvSpPr/>
          <p:nvPr/>
        </p:nvSpPr>
        <p:spPr>
          <a:xfrm>
            <a:off x="457200" y="274320"/>
            <a:ext cx="8226720" cy="6544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5 : Caractère ILLICITE – à NETTOYER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88" name="CustomShape 2"/>
          <p:cNvSpPr/>
          <p:nvPr/>
        </p:nvSpPr>
        <p:spPr>
          <a:xfrm>
            <a:off x="1854000" y="6539040"/>
            <a:ext cx="511596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689" name="CustomShape 3"/>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DED05056-69B4-4A76-AA96-143BBDE4D3B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90" name="CustomShape 4"/>
          <p:cNvSpPr/>
          <p:nvPr/>
        </p:nvSpPr>
        <p:spPr>
          <a:xfrm>
            <a:off x="7992000" y="4536000"/>
            <a:ext cx="287280" cy="215280"/>
          </a:xfrm>
          <a:prstGeom prst="ellipse">
            <a:avLst/>
          </a:prstGeom>
          <a:noFill/>
          <a:ln w="36000">
            <a:solidFill>
              <a:srgbClr val="ff420e"/>
            </a:solidFill>
            <a:round/>
          </a:ln>
        </p:spPr>
        <p:style>
          <a:lnRef idx="0"/>
          <a:fillRef idx="0"/>
          <a:effectRef idx="0"/>
          <a:fontRef idx="minor"/>
        </p:style>
      </p:sp>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457200" y="274320"/>
            <a:ext cx="8226720" cy="6544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6 :  SAUTS DE LIGNE - NETTOYAGE</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92" name="CustomShape 2"/>
          <p:cNvSpPr/>
          <p:nvPr/>
        </p:nvSpPr>
        <p:spPr>
          <a:xfrm>
            <a:off x="3029040" y="6356520"/>
            <a:ext cx="3084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  7-8-9 mars 2017</a:t>
            </a:r>
            <a:endParaRPr b="0" lang="fr-FR" sz="900" spc="-1" strike="noStrike">
              <a:solidFill>
                <a:srgbClr val="000000"/>
              </a:solidFill>
              <a:uFill>
                <a:solidFill>
                  <a:srgbClr val="ffffff"/>
                </a:solidFill>
              </a:uFill>
              <a:latin typeface="Arial"/>
            </a:endParaRPr>
          </a:p>
        </p:txBody>
      </p:sp>
      <p:sp>
        <p:nvSpPr>
          <p:cNvPr id="693" name="CustomShape 3"/>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0FDB5099-6647-4D16-93BB-9D659534154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94" name="Image 3" descr=""/>
          <p:cNvPicPr/>
          <p:nvPr/>
        </p:nvPicPr>
        <p:blipFill>
          <a:blip r:embed="rId1"/>
          <a:srcRect l="0" t="0" r="17781" b="0"/>
          <a:stretch/>
        </p:blipFill>
        <p:spPr>
          <a:xfrm>
            <a:off x="239040" y="998280"/>
            <a:ext cx="8563680" cy="5857920"/>
          </a:xfrm>
          <a:prstGeom prst="rect">
            <a:avLst/>
          </a:prstGeom>
          <a:ln>
            <a:noFill/>
          </a:ln>
        </p:spPr>
      </p:pic>
      <p:sp>
        <p:nvSpPr>
          <p:cNvPr id="695" name="CustomShape 4"/>
          <p:cNvSpPr/>
          <p:nvPr/>
        </p:nvSpPr>
        <p:spPr>
          <a:xfrm>
            <a:off x="7213680" y="4800600"/>
            <a:ext cx="363240" cy="61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6" name="CustomShape 5"/>
          <p:cNvSpPr/>
          <p:nvPr/>
        </p:nvSpPr>
        <p:spPr>
          <a:xfrm>
            <a:off x="7334280" y="4868640"/>
            <a:ext cx="363240" cy="61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7" name="CustomShape 6"/>
          <p:cNvSpPr/>
          <p:nvPr/>
        </p:nvSpPr>
        <p:spPr>
          <a:xfrm>
            <a:off x="7350120" y="5037480"/>
            <a:ext cx="379080" cy="61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8" name="CustomShape 7"/>
          <p:cNvSpPr/>
          <p:nvPr/>
        </p:nvSpPr>
        <p:spPr>
          <a:xfrm>
            <a:off x="7365960" y="4952880"/>
            <a:ext cx="363240" cy="61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9" name="CustomShape 8"/>
          <p:cNvSpPr/>
          <p:nvPr/>
        </p:nvSpPr>
        <p:spPr>
          <a:xfrm>
            <a:off x="7334280" y="5562720"/>
            <a:ext cx="242640" cy="50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0" name="CustomShape 9"/>
          <p:cNvSpPr/>
          <p:nvPr/>
        </p:nvSpPr>
        <p:spPr>
          <a:xfrm>
            <a:off x="7486560" y="5419440"/>
            <a:ext cx="242640" cy="50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1" name="CustomShape 10"/>
          <p:cNvSpPr/>
          <p:nvPr/>
        </p:nvSpPr>
        <p:spPr>
          <a:xfrm>
            <a:off x="7151760" y="5491080"/>
            <a:ext cx="242640" cy="50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2" name="CustomShape 11"/>
          <p:cNvSpPr/>
          <p:nvPr/>
        </p:nvSpPr>
        <p:spPr>
          <a:xfrm>
            <a:off x="7486560" y="5333400"/>
            <a:ext cx="791280" cy="43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3" name="CustomShape 12"/>
          <p:cNvSpPr/>
          <p:nvPr/>
        </p:nvSpPr>
        <p:spPr>
          <a:xfrm>
            <a:off x="7273800" y="4793400"/>
            <a:ext cx="363240" cy="61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4" name="CustomShape 13"/>
          <p:cNvSpPr/>
          <p:nvPr/>
        </p:nvSpPr>
        <p:spPr>
          <a:xfrm>
            <a:off x="7394400" y="4861080"/>
            <a:ext cx="363240" cy="61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5" name="CustomShape 14"/>
          <p:cNvSpPr/>
          <p:nvPr/>
        </p:nvSpPr>
        <p:spPr>
          <a:xfrm>
            <a:off x="7410600" y="5030280"/>
            <a:ext cx="379080" cy="61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6" name="CustomShape 15"/>
          <p:cNvSpPr/>
          <p:nvPr/>
        </p:nvSpPr>
        <p:spPr>
          <a:xfrm>
            <a:off x="7426440" y="4945680"/>
            <a:ext cx="363240" cy="615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7" name="CustomShape 16"/>
          <p:cNvSpPr/>
          <p:nvPr/>
        </p:nvSpPr>
        <p:spPr>
          <a:xfrm>
            <a:off x="7547040" y="5411880"/>
            <a:ext cx="242640" cy="50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8" name="CustomShape 17"/>
          <p:cNvSpPr/>
          <p:nvPr/>
        </p:nvSpPr>
        <p:spPr>
          <a:xfrm>
            <a:off x="7211880" y="5483520"/>
            <a:ext cx="242640" cy="50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9" name="CustomShape 18"/>
          <p:cNvSpPr/>
          <p:nvPr/>
        </p:nvSpPr>
        <p:spPr>
          <a:xfrm>
            <a:off x="7547040" y="5326200"/>
            <a:ext cx="791280" cy="43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0" name="CustomShape 19"/>
          <p:cNvSpPr/>
          <p:nvPr/>
        </p:nvSpPr>
        <p:spPr>
          <a:xfrm>
            <a:off x="5040000" y="4392000"/>
            <a:ext cx="1151280" cy="400680"/>
          </a:xfrm>
          <a:prstGeom prst="rect">
            <a:avLst/>
          </a:prstGeom>
          <a:noFill/>
          <a:ln/>
        </p:spPr>
        <p:style>
          <a:lnRef idx="0"/>
          <a:fillRef idx="0"/>
          <a:effectRef idx="0"/>
          <a:fontRef idx="minor"/>
        </p:style>
        <p:txBody>
          <a:bodyPr lIns="90000" rIns="90000" tIns="45000" bIns="45000"/>
          <a:p>
            <a:pPr>
              <a:lnSpc>
                <a:spcPct val="100000"/>
              </a:lnSpc>
            </a:pPr>
            <a:r>
              <a:rPr b="0" lang="fr-FR" sz="1100" spc="-1" strike="noStrike">
                <a:solidFill>
                  <a:srgbClr val="000000"/>
                </a:solidFill>
                <a:uFill>
                  <a:solidFill>
                    <a:srgbClr val="ffffff"/>
                  </a:solidFill>
                </a:uFill>
                <a:latin typeface="Arial"/>
                <a:ea typeface="DejaVu Sans"/>
              </a:rPr>
              <a:t>Après nettoyage</a:t>
            </a:r>
            <a:endParaRPr b="0" lang="fr-FR" sz="1100" spc="-1" strike="noStrike">
              <a:solidFill>
                <a:srgbClr val="000000"/>
              </a:solidFill>
              <a:uFill>
                <a:solidFill>
                  <a:srgbClr val="ffffff"/>
                </a:solidFill>
              </a:uFill>
              <a:latin typeface="Arial"/>
            </a:endParaRPr>
          </a:p>
        </p:txBody>
      </p:sp>
      <p:sp>
        <p:nvSpPr>
          <p:cNvPr id="711" name="Line 20"/>
          <p:cNvSpPr/>
          <p:nvPr/>
        </p:nvSpPr>
        <p:spPr>
          <a:xfrm flipV="1">
            <a:off x="6192000" y="4464000"/>
            <a:ext cx="648000" cy="72000"/>
          </a:xfrm>
          <a:prstGeom prst="line">
            <a:avLst/>
          </a:prstGeom>
          <a:ln>
            <a:noFill/>
          </a:ln>
        </p:spPr>
        <p:style>
          <a:lnRef idx="0"/>
          <a:fillRef idx="0"/>
          <a:effectRef idx="0"/>
          <a:fontRef idx="minor"/>
        </p:style>
      </p:sp>
      <p:sp>
        <p:nvSpPr>
          <p:cNvPr id="712" name="CustomShape 21"/>
          <p:cNvSpPr/>
          <p:nvPr/>
        </p:nvSpPr>
        <p:spPr>
          <a:xfrm>
            <a:off x="4253040" y="5616000"/>
            <a:ext cx="1866240" cy="515160"/>
          </a:xfrm>
          <a:prstGeom prst="rect">
            <a:avLst/>
          </a:prstGeom>
          <a:noFill/>
          <a:ln/>
        </p:spPr>
        <p:style>
          <a:lnRef idx="0"/>
          <a:fillRef idx="0"/>
          <a:effectRef idx="0"/>
          <a:fontRef idx="minor"/>
        </p:style>
        <p:txBody>
          <a:bodyPr lIns="90000" rIns="90000" tIns="45000" bIns="45000"/>
          <a:p>
            <a:pPr>
              <a:lnSpc>
                <a:spcPct val="100000"/>
              </a:lnSpc>
            </a:pPr>
            <a:r>
              <a:rPr b="0" lang="fr-FR" sz="1000" spc="-1" strike="noStrike">
                <a:solidFill>
                  <a:srgbClr val="ff3333"/>
                </a:solidFill>
                <a:uFill>
                  <a:solidFill>
                    <a:srgbClr val="ffffff"/>
                  </a:solidFill>
                </a:uFill>
                <a:latin typeface="Arial"/>
                <a:ea typeface="DejaVu Sans"/>
              </a:rPr>
              <a:t>Problèmes d’allocation de mémoire souvent liés à des sauts de ligne non conformes</a:t>
            </a:r>
            <a:endParaRPr b="0" lang="fr-FR" sz="1000" spc="-1" strike="noStrike">
              <a:solidFill>
                <a:srgbClr val="000000"/>
              </a:solidFill>
              <a:uFill>
                <a:solidFill>
                  <a:srgbClr val="ffffff"/>
                </a:solidFill>
              </a:uFill>
              <a:latin typeface="Arial"/>
            </a:endParaRPr>
          </a:p>
        </p:txBody>
      </p:sp>
      <p:sp>
        <p:nvSpPr>
          <p:cNvPr id="713" name="Line 22"/>
          <p:cNvSpPr/>
          <p:nvPr/>
        </p:nvSpPr>
        <p:spPr>
          <a:xfrm flipH="1">
            <a:off x="3240000" y="5832000"/>
            <a:ext cx="1008000" cy="72000"/>
          </a:xfrm>
          <a:prstGeom prst="line">
            <a:avLst/>
          </a:prstGeom>
          <a:ln>
            <a:noFill/>
          </a:ln>
        </p:spPr>
        <p:style>
          <a:lnRef idx="0"/>
          <a:fillRef idx="0"/>
          <a:effectRef idx="0"/>
          <a:fontRef idx="minor"/>
        </p:style>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CustomShape 1"/>
          <p:cNvSpPr/>
          <p:nvPr/>
        </p:nvSpPr>
        <p:spPr>
          <a:xfrm>
            <a:off x="123840" y="274320"/>
            <a:ext cx="8837280" cy="6544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NETTOYER SAUTS DE LIGNES et caractères illicites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715" name="CustomShape 2"/>
          <p:cNvSpPr/>
          <p:nvPr/>
        </p:nvSpPr>
        <p:spPr>
          <a:xfrm>
            <a:off x="1963440" y="6366600"/>
            <a:ext cx="4729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716" name="CustomShape 3"/>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1F0DEFA6-87D6-4F0F-9334-57E4E1E771B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17" name="CustomShape 4"/>
          <p:cNvSpPr/>
          <p:nvPr/>
        </p:nvSpPr>
        <p:spPr>
          <a:xfrm>
            <a:off x="433800" y="2730600"/>
            <a:ext cx="8527680" cy="34124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Calibri"/>
                <a:ea typeface="DejaVu Sans"/>
              </a:rPr>
              <a:t>L’icône de nettoyage de la base de paye permet :</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de créer un nouveau fichier « nettoyé » des éventuelles scories, lorsque les données ont été importées et produites</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de supprimer les espaces en blanc et les sauts de lignes générés dans les fichiers XHL (Diagnostics 5 et 6)</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lvl="1" marL="743040" indent="-284040" algn="just">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De réduire sensiblement le volume de certaines données (jusqu’à 30 %-40 % sans compression).</a:t>
            </a:r>
            <a:endParaRPr b="0" lang="fr-FR" sz="2000" spc="-1" strike="noStrike">
              <a:solidFill>
                <a:srgbClr val="000000"/>
              </a:solidFill>
              <a:uFill>
                <a:solidFill>
                  <a:srgbClr val="ffffff"/>
                </a:solidFill>
              </a:uFill>
              <a:latin typeface="Arial"/>
            </a:endParaRPr>
          </a:p>
        </p:txBody>
      </p:sp>
      <p:pic>
        <p:nvPicPr>
          <p:cNvPr id="718" name="Image 3" descr=""/>
          <p:cNvPicPr/>
          <p:nvPr/>
        </p:nvPicPr>
        <p:blipFill>
          <a:blip r:embed="rId1"/>
          <a:srcRect l="2" t="0" r="49616" b="85356"/>
          <a:stretch/>
        </p:blipFill>
        <p:spPr>
          <a:xfrm>
            <a:off x="123840" y="1122480"/>
            <a:ext cx="8837280" cy="1427400"/>
          </a:xfrm>
          <a:prstGeom prst="rect">
            <a:avLst/>
          </a:prstGeom>
          <a:ln>
            <a:noFill/>
          </a:ln>
        </p:spPr>
      </p:pic>
      <p:sp>
        <p:nvSpPr>
          <p:cNvPr id="719" name="CustomShape 5"/>
          <p:cNvSpPr/>
          <p:nvPr/>
        </p:nvSpPr>
        <p:spPr>
          <a:xfrm rot="21564600">
            <a:off x="6691680" y="1922760"/>
            <a:ext cx="3240" cy="102744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CustomShape 1"/>
          <p:cNvSpPr/>
          <p:nvPr/>
        </p:nvSpPr>
        <p:spPr>
          <a:xfrm>
            <a:off x="457200" y="274320"/>
            <a:ext cx="8226720" cy="4442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EDITER des JOURNAUX DIAGNOSTICS</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721" name="Image 678" descr=""/>
          <p:cNvPicPr/>
          <p:nvPr/>
        </p:nvPicPr>
        <p:blipFill>
          <a:blip r:embed="rId1"/>
          <a:srcRect l="0" t="68751" r="73402" b="0"/>
          <a:stretch/>
        </p:blipFill>
        <p:spPr>
          <a:xfrm>
            <a:off x="5040000" y="948600"/>
            <a:ext cx="3942360" cy="2577960"/>
          </a:xfrm>
          <a:prstGeom prst="rect">
            <a:avLst/>
          </a:prstGeom>
          <a:ln>
            <a:solidFill>
              <a:srgbClr val="3465a4"/>
            </a:solidFill>
          </a:ln>
        </p:spPr>
      </p:pic>
      <p:sp>
        <p:nvSpPr>
          <p:cNvPr id="722" name="CustomShape 2"/>
          <p:cNvSpPr/>
          <p:nvPr/>
        </p:nvSpPr>
        <p:spPr>
          <a:xfrm>
            <a:off x="216000" y="1008000"/>
            <a:ext cx="4822560" cy="1880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Se placer sur l’onglet Console.</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Cliquer sur l’icône</a:t>
            </a:r>
            <a:endParaRPr b="0" lang="fr-FR" sz="1600" spc="-1" strike="noStrike">
              <a:solidFill>
                <a:srgbClr val="000000"/>
              </a:solidFill>
              <a:uFill>
                <a:solidFill>
                  <a:srgbClr val="ffffff"/>
                </a:solidFill>
              </a:uFill>
              <a:latin typeface="Arial"/>
            </a:endParaRPr>
          </a:p>
        </p:txBody>
      </p:sp>
      <p:pic>
        <p:nvPicPr>
          <p:cNvPr id="723" name="Image 680" descr=""/>
          <p:cNvPicPr/>
          <p:nvPr/>
        </p:nvPicPr>
        <p:blipFill>
          <a:blip r:embed="rId2"/>
          <a:stretch/>
        </p:blipFill>
        <p:spPr>
          <a:xfrm>
            <a:off x="2376000" y="1440000"/>
            <a:ext cx="358560" cy="358560"/>
          </a:xfrm>
          <a:prstGeom prst="rect">
            <a:avLst/>
          </a:prstGeom>
          <a:ln>
            <a:solidFill>
              <a:srgbClr val="3465a4"/>
            </a:solidFill>
          </a:ln>
        </p:spPr>
      </p:pic>
      <p:sp>
        <p:nvSpPr>
          <p:cNvPr id="724" name="CustomShape 3"/>
          <p:cNvSpPr/>
          <p:nvPr/>
        </p:nvSpPr>
        <p:spPr>
          <a:xfrm>
            <a:off x="216000" y="1872000"/>
            <a:ext cx="4750560" cy="646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Un navigateur internet se lance et affiche les journaux au format HTML. </a:t>
            </a:r>
            <a:endParaRPr b="0" lang="fr-FR" sz="1600" spc="-1" strike="noStrike">
              <a:solidFill>
                <a:srgbClr val="000000"/>
              </a:solidFill>
              <a:uFill>
                <a:solidFill>
                  <a:srgbClr val="ffffff"/>
                </a:solidFill>
              </a:uFill>
              <a:latin typeface="Arial"/>
            </a:endParaRPr>
          </a:p>
        </p:txBody>
      </p:sp>
      <p:pic>
        <p:nvPicPr>
          <p:cNvPr id="725" name="Image 682" descr=""/>
          <p:cNvPicPr/>
          <p:nvPr/>
        </p:nvPicPr>
        <p:blipFill>
          <a:blip r:embed="rId3"/>
          <a:srcRect l="0" t="0" r="42694" b="53705"/>
          <a:stretch/>
        </p:blipFill>
        <p:spPr>
          <a:xfrm>
            <a:off x="3312000" y="3744000"/>
            <a:ext cx="5830560" cy="2731320"/>
          </a:xfrm>
          <a:prstGeom prst="rect">
            <a:avLst/>
          </a:prstGeom>
          <a:ln>
            <a:solidFill>
              <a:srgbClr val="3465a4"/>
            </a:solidFill>
          </a:ln>
        </p:spPr>
      </p:pic>
      <p:sp>
        <p:nvSpPr>
          <p:cNvPr id="726" name="CustomShape 4"/>
          <p:cNvSpPr/>
          <p:nvPr/>
        </p:nvSpPr>
        <p:spPr>
          <a:xfrm>
            <a:off x="216000" y="2462040"/>
            <a:ext cx="2950560" cy="33627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Il est possible de les enregistrer. </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300" spc="-1" strike="noStrike">
                <a:solidFill>
                  <a:srgbClr val="000000"/>
                </a:solidFill>
                <a:uFill>
                  <a:solidFill>
                    <a:srgbClr val="ffffff"/>
                  </a:solidFill>
                </a:uFill>
                <a:latin typeface="Arial"/>
                <a:ea typeface="DejaVu Sans"/>
              </a:rPr>
              <a:t>Faire : Fichier &gt; Enregistrer sous…</a:t>
            </a:r>
            <a:endParaRPr b="0" lang="fr-FR" sz="1300" spc="-1" strike="noStrike">
              <a:solidFill>
                <a:srgbClr val="000000"/>
              </a:solidFill>
              <a:uFill>
                <a:solidFill>
                  <a:srgbClr val="ffffff"/>
                </a:solidFill>
              </a:uFill>
              <a:latin typeface="Arial"/>
            </a:endParaRPr>
          </a:p>
          <a:p>
            <a:pPr>
              <a:lnSpc>
                <a:spcPct val="100000"/>
              </a:lnSpc>
            </a:pPr>
            <a:endParaRPr b="0" lang="fr-FR" sz="13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Par défaut le chemin du journal est :    </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   </a:t>
            </a:r>
            <a:r>
              <a:rPr b="0" lang="fr-FR" sz="1300" spc="-1" strike="noStrike">
                <a:solidFill>
                  <a:srgbClr val="000000"/>
                </a:solidFill>
                <a:uFill>
                  <a:solidFill>
                    <a:srgbClr val="ffffff"/>
                  </a:solidFill>
                </a:uFill>
                <a:latin typeface="Arial"/>
                <a:ea typeface="DejaVu Sans"/>
              </a:rPr>
              <a:t>.local/share/Altair/log.html</a:t>
            </a:r>
            <a:r>
              <a:rPr b="0" lang="fr-FR" sz="1600" spc="-1" strike="noStrike">
                <a:solidFill>
                  <a:srgbClr val="000000"/>
                </a:solidFill>
                <a:uFill>
                  <a:solidFill>
                    <a:srgbClr val="ffffff"/>
                  </a:solidFill>
                </a:uFill>
                <a:latin typeface="Arial"/>
                <a:ea typeface="DejaVu Sans"/>
              </a:rPr>
              <a:t> </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Pour effacer les journaux diagnostics, cliquer sur l’icône</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dans le dossier utilisateur.</a:t>
            </a:r>
            <a:endParaRPr b="0" lang="fr-FR" sz="1600" spc="-1" strike="noStrike">
              <a:solidFill>
                <a:srgbClr val="000000"/>
              </a:solidFill>
              <a:uFill>
                <a:solidFill>
                  <a:srgbClr val="ffffff"/>
                </a:solidFill>
              </a:uFill>
              <a:latin typeface="Arial"/>
            </a:endParaRPr>
          </a:p>
        </p:txBody>
      </p:sp>
      <p:pic>
        <p:nvPicPr>
          <p:cNvPr id="727" name="Image 685" descr=""/>
          <p:cNvPicPr/>
          <p:nvPr/>
        </p:nvPicPr>
        <p:blipFill>
          <a:blip r:embed="rId4"/>
          <a:stretch/>
        </p:blipFill>
        <p:spPr>
          <a:xfrm>
            <a:off x="1303560" y="5469120"/>
            <a:ext cx="306720" cy="306720"/>
          </a:xfrm>
          <a:prstGeom prst="rect">
            <a:avLst/>
          </a:prstGeom>
          <a:ln>
            <a:solidFill>
              <a:srgbClr val="3465a4"/>
            </a:solidFill>
          </a:ln>
        </p:spPr>
      </p:pic>
      <p:sp>
        <p:nvSpPr>
          <p:cNvPr id="728" name="CustomShape 5"/>
          <p:cNvSpPr/>
          <p:nvPr/>
        </p:nvSpPr>
        <p:spPr>
          <a:xfrm>
            <a:off x="216000" y="6226560"/>
            <a:ext cx="3310560" cy="3780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à gauche de l’onglet Console.</a:t>
            </a:r>
            <a:endParaRPr b="0" lang="fr-FR" sz="1600" spc="-1" strike="noStrike">
              <a:solidFill>
                <a:srgbClr val="000000"/>
              </a:solidFill>
              <a:uFill>
                <a:solidFill>
                  <a:srgbClr val="ffffff"/>
                </a:solidFill>
              </a:uFill>
              <a:latin typeface="Arial"/>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CustomShape 1"/>
          <p:cNvSpPr/>
          <p:nvPr/>
        </p:nvSpPr>
        <p:spPr>
          <a:xfrm>
            <a:off x="457200" y="274320"/>
            <a:ext cx="8226720" cy="65448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AUTRES ANOMALIES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730" name="CustomShape 2"/>
          <p:cNvSpPr/>
          <p:nvPr/>
        </p:nvSpPr>
        <p:spPr>
          <a:xfrm>
            <a:off x="1089360" y="1072800"/>
            <a:ext cx="6962400" cy="50115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r>
              <a:rPr b="0" lang="fr-FR" sz="1800" spc="-1" strike="noStrike">
                <a:solidFill>
                  <a:srgbClr val="000000"/>
                </a:solidFill>
                <a:uFill>
                  <a:solidFill>
                    <a:srgbClr val="ffffff"/>
                  </a:solidFill>
                </a:uFill>
                <a:latin typeface="Arial"/>
                <a:ea typeface="Arial"/>
              </a:rPr>
              <a:t>Pas d’information sur le Budget ou sur l’Etablissement (optionnel)</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r>
              <a:rPr b="0" lang="fr-FR" sz="1800" spc="-1" strike="noStrike">
                <a:solidFill>
                  <a:srgbClr val="000000"/>
                </a:solidFill>
                <a:uFill>
                  <a:solidFill>
                    <a:srgbClr val="ffffff"/>
                  </a:solidFill>
                </a:uFill>
                <a:latin typeface="Arial"/>
                <a:ea typeface="Arial"/>
              </a:rPr>
              <a:t>Fichiers corrompus : une partie seulement est lisible. Solution : les nettoyer à la main en respectant les balises.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r>
              <a:rPr b="0" lang="fr-FR" sz="1800" spc="-1" strike="noStrike">
                <a:solidFill>
                  <a:srgbClr val="000000"/>
                </a:solidFill>
                <a:uFill>
                  <a:solidFill>
                    <a:srgbClr val="ffffff"/>
                  </a:solidFill>
                </a:uFill>
                <a:latin typeface="Arial"/>
                <a:ea typeface="Arial"/>
              </a:rPr>
              <a:t>Discordances entre bulletins dématérialisés et bulletins papiers.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ff0000"/>
                </a:solidFill>
                <a:uFill>
                  <a:solidFill>
                    <a:srgbClr val="ffffff"/>
                  </a:solidFill>
                </a:uFill>
                <a:latin typeface="Arial"/>
                <a:ea typeface="Arial"/>
              </a:rPr>
              <a:t>Sur la base de quelle pièce justificative le comptable a-t-il payé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ff0000"/>
                </a:solidFill>
                <a:uFill>
                  <a:solidFill>
                    <a:srgbClr val="ffffff"/>
                  </a:solidFill>
                </a:uFill>
                <a:latin typeface="Arial"/>
                <a:ea typeface="Arial"/>
              </a:rPr>
              <a:t>Quelles pièces justificatives ont été déposées au greffe avec les  comptes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731"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32"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33"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34"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35"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36"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37" name="CustomShape 9"/>
          <p:cNvSpPr/>
          <p:nvPr/>
        </p:nvSpPr>
        <p:spPr>
          <a:xfrm>
            <a:off x="8434440" y="6307920"/>
            <a:ext cx="178560" cy="203040"/>
          </a:xfrm>
          <a:prstGeom prst="rect">
            <a:avLst/>
          </a:prstGeom>
          <a:noFill/>
          <a:ln>
            <a:noFill/>
          </a:ln>
        </p:spPr>
        <p:style>
          <a:lnRef idx="0"/>
          <a:fillRef idx="0"/>
          <a:effectRef idx="0"/>
          <a:fontRef idx="minor"/>
        </p:style>
      </p:sp>
      <p:sp>
        <p:nvSpPr>
          <p:cNvPr id="738" name="CustomShape 10"/>
          <p:cNvSpPr/>
          <p:nvPr/>
        </p:nvSpPr>
        <p:spPr>
          <a:xfrm>
            <a:off x="1540440" y="6356520"/>
            <a:ext cx="5946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739" name="CustomShape 11"/>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E5ED7A1B-BD41-4881-B6A4-46C96FDF38EB}"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235080" y="1376640"/>
            <a:ext cx="8448120" cy="4944240"/>
          </a:xfrm>
          <a:prstGeom prst="rect">
            <a:avLst/>
          </a:prstGeom>
          <a:noFill/>
          <a:ln>
            <a:noFill/>
          </a:ln>
        </p:spPr>
        <p:style>
          <a:lnRef idx="0"/>
          <a:fillRef idx="0"/>
          <a:effectRef idx="0"/>
          <a:fontRef idx="minor"/>
        </p:style>
        <p:txBody>
          <a:bodyPr lIns="0" rIns="0" tIns="0" bIns="0"/>
          <a:p>
            <a:pPr marL="343080" indent="-339480">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a:p>
            <a:pPr marL="343080" indent="-339480">
              <a:lnSpc>
                <a:spcPct val="100000"/>
              </a:lnSpc>
            </a:pPr>
            <a:endParaRPr b="0" lang="fr-FR" sz="1800" spc="-1" strike="noStrike">
              <a:solidFill>
                <a:srgbClr val="000000"/>
              </a:solidFill>
              <a:uFill>
                <a:solidFill>
                  <a:srgbClr val="ffffff"/>
                </a:solidFill>
              </a:uFill>
              <a:latin typeface="Arial"/>
            </a:endParaRPr>
          </a:p>
        </p:txBody>
      </p:sp>
      <p:sp>
        <p:nvSpPr>
          <p:cNvPr id="741" name="CustomShape 2"/>
          <p:cNvSpPr/>
          <p:nvPr/>
        </p:nvSpPr>
        <p:spPr>
          <a:xfrm>
            <a:off x="7883640" y="6321600"/>
            <a:ext cx="896400" cy="175680"/>
          </a:xfrm>
          <a:prstGeom prst="rect">
            <a:avLst/>
          </a:prstGeom>
          <a:noFill/>
          <a:ln>
            <a:noFill/>
          </a:ln>
        </p:spPr>
        <p:style>
          <a:lnRef idx="0"/>
          <a:fillRef idx="0"/>
          <a:effectRef idx="0"/>
          <a:fontRef idx="minor"/>
        </p:style>
      </p:sp>
      <p:sp>
        <p:nvSpPr>
          <p:cNvPr id="742" name="CustomShape 3"/>
          <p:cNvSpPr/>
          <p:nvPr/>
        </p:nvSpPr>
        <p:spPr>
          <a:xfrm>
            <a:off x="344160" y="116640"/>
            <a:ext cx="8688600" cy="338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L’UTILISATION DE TABLEAUX CROISES DYNAMIQUES </a:t>
            </a:r>
            <a:endParaRPr b="0" lang="fr-FR" sz="2400" spc="-1" strike="noStrike">
              <a:solidFill>
                <a:srgbClr val="000000"/>
              </a:solidFill>
              <a:uFill>
                <a:solidFill>
                  <a:srgbClr val="ffffff"/>
                </a:solidFill>
              </a:uFill>
              <a:latin typeface="Arial"/>
            </a:endParaRPr>
          </a:p>
        </p:txBody>
      </p:sp>
      <p:pic>
        <p:nvPicPr>
          <p:cNvPr id="743" name="Picture 3" descr=""/>
          <p:cNvPicPr/>
          <p:nvPr/>
        </p:nvPicPr>
        <p:blipFill>
          <a:blip r:embed="rId1"/>
          <a:stretch/>
        </p:blipFill>
        <p:spPr>
          <a:xfrm>
            <a:off x="215640" y="447120"/>
            <a:ext cx="4733640" cy="6182640"/>
          </a:xfrm>
          <a:prstGeom prst="rect">
            <a:avLst/>
          </a:prstGeom>
          <a:ln>
            <a:noFill/>
          </a:ln>
        </p:spPr>
      </p:pic>
      <p:pic>
        <p:nvPicPr>
          <p:cNvPr id="744" name="Picture 4" descr=""/>
          <p:cNvPicPr/>
          <p:nvPr/>
        </p:nvPicPr>
        <p:blipFill>
          <a:blip r:embed="rId2"/>
          <a:stretch/>
        </p:blipFill>
        <p:spPr>
          <a:xfrm>
            <a:off x="4952880" y="462960"/>
            <a:ext cx="4080240" cy="6453720"/>
          </a:xfrm>
          <a:prstGeom prst="rect">
            <a:avLst/>
          </a:prstGeom>
          <a:ln>
            <a:noFill/>
          </a:ln>
        </p:spPr>
      </p:pic>
      <p:sp>
        <p:nvSpPr>
          <p:cNvPr id="745" name="CustomShape 4"/>
          <p:cNvSpPr/>
          <p:nvPr/>
        </p:nvSpPr>
        <p:spPr>
          <a:xfrm>
            <a:off x="1332000" y="6321600"/>
            <a:ext cx="6476400" cy="17568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Arial"/>
                <a:ea typeface="ヒラギノ角ゴ Pro W3"/>
              </a:rPr>
              <a:t>Métodologie et contrôle de la fonction RH des collectivités- 13 et 14 octobre 2016</a:t>
            </a:r>
            <a:endParaRPr b="0" lang="fr-FR" sz="800" spc="-1" strike="noStrike">
              <a:solidFill>
                <a:srgbClr val="000000"/>
              </a:solidFill>
              <a:uFill>
                <a:solidFill>
                  <a:srgbClr val="ffffff"/>
                </a:solidFill>
              </a:uFill>
              <a:latin typeface="Arial"/>
            </a:endParaRPr>
          </a:p>
        </p:txBody>
      </p:sp>
      <p:sp>
        <p:nvSpPr>
          <p:cNvPr id="746" name="CustomShape 5"/>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B1551727-C280-411E-9FC7-C2FDD93C8A4D}"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7" name="Image 1" descr=""/>
          <p:cNvPicPr/>
          <p:nvPr/>
        </p:nvPicPr>
        <p:blipFill>
          <a:blip r:embed="rId1"/>
          <a:stretch/>
        </p:blipFill>
        <p:spPr>
          <a:xfrm>
            <a:off x="1763640" y="1699560"/>
            <a:ext cx="7741440" cy="4837680"/>
          </a:xfrm>
          <a:prstGeom prst="rect">
            <a:avLst/>
          </a:prstGeom>
          <a:ln>
            <a:noFill/>
          </a:ln>
        </p:spPr>
      </p:pic>
      <p:sp>
        <p:nvSpPr>
          <p:cNvPr id="748" name="CustomShape 1"/>
          <p:cNvSpPr/>
          <p:nvPr/>
        </p:nvSpPr>
        <p:spPr>
          <a:xfrm>
            <a:off x="120960" y="1953000"/>
            <a:ext cx="8601840" cy="377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749" name="CustomShape 2"/>
          <p:cNvSpPr/>
          <p:nvPr/>
        </p:nvSpPr>
        <p:spPr>
          <a:xfrm>
            <a:off x="7883640" y="6321600"/>
            <a:ext cx="896760" cy="176040"/>
          </a:xfrm>
          <a:prstGeom prst="rect">
            <a:avLst/>
          </a:prstGeom>
          <a:noFill/>
          <a:ln>
            <a:noFill/>
          </a:ln>
        </p:spPr>
        <p:style>
          <a:lnRef idx="0"/>
          <a:fillRef idx="0"/>
          <a:effectRef idx="0"/>
          <a:fontRef idx="minor"/>
        </p:style>
      </p:sp>
      <p:sp>
        <p:nvSpPr>
          <p:cNvPr id="750" name="CustomShape 3"/>
          <p:cNvSpPr/>
          <p:nvPr/>
        </p:nvSpPr>
        <p:spPr>
          <a:xfrm>
            <a:off x="200880" y="260640"/>
            <a:ext cx="8889840" cy="40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générER LE rapport </a:t>
            </a:r>
            <a:r>
              <a:rPr b="0" lang="fr-FR" sz="2400" spc="-1" strike="noStrike" cap="all">
                <a:solidFill>
                  <a:srgbClr val="308087"/>
                </a:solidFill>
                <a:uFill>
                  <a:solidFill>
                    <a:srgbClr val="ffffff"/>
                  </a:solidFill>
                </a:uFill>
                <a:latin typeface="Times New Roman"/>
                <a:ea typeface="ヒラギノ角ゴ Pro W3"/>
              </a:rPr>
              <a:t>	</a:t>
            </a:r>
            <a:r>
              <a:rPr b="0" lang="fr-FR" sz="1600" spc="-1" strike="noStrike" cap="all">
                <a:solidFill>
                  <a:srgbClr val="308087"/>
                </a:solidFill>
                <a:uFill>
                  <a:solidFill>
                    <a:srgbClr val="ffffff"/>
                  </a:solidFill>
                </a:uFill>
                <a:latin typeface="Times New Roman"/>
                <a:ea typeface="ヒラギノ角ゴ Pro W3"/>
              </a:rPr>
              <a:t>(</a:t>
            </a:r>
            <a:r>
              <a:rPr b="1" lang="fr-FR" sz="1600" spc="-1" strike="noStrike">
                <a:solidFill>
                  <a:srgbClr val="0070c0"/>
                </a:solidFill>
                <a:uFill>
                  <a:solidFill>
                    <a:srgbClr val="ffffff"/>
                  </a:solidFill>
                </a:uFill>
                <a:latin typeface="Times New Roman"/>
                <a:ea typeface="ヒラギノ角ゴ Pro W3"/>
              </a:rPr>
              <a:t>ARA, Bretagne, Occitanie, La Réunion, IdF)</a:t>
            </a:r>
            <a:endParaRPr b="0" lang="fr-FR" sz="16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 </a:t>
            </a:r>
            <a:endParaRPr b="0" lang="fr-FR" sz="2400" spc="-1" strike="noStrike">
              <a:solidFill>
                <a:srgbClr val="000000"/>
              </a:solidFill>
              <a:uFill>
                <a:solidFill>
                  <a:srgbClr val="ffffff"/>
                </a:solidFill>
              </a:uFill>
              <a:latin typeface="Arial"/>
            </a:endParaRPr>
          </a:p>
        </p:txBody>
      </p:sp>
      <p:sp>
        <p:nvSpPr>
          <p:cNvPr id="751" name="CustomShape 4"/>
          <p:cNvSpPr/>
          <p:nvPr/>
        </p:nvSpPr>
        <p:spPr>
          <a:xfrm>
            <a:off x="536760" y="1052640"/>
            <a:ext cx="7988400" cy="464868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uFill>
                  <a:solidFill>
                    <a:srgbClr val="ffffff"/>
                  </a:solidFill>
                </a:uFill>
                <a:latin typeface="Times New Roman"/>
                <a:ea typeface="ヒラギノ角ゴ Pro W3"/>
              </a:rPr>
              <a:t>Cliquer sur l’icône bleue </a:t>
            </a:r>
            <a:endParaRPr b="0" lang="fr-FR" sz="2400" spc="-1" strike="noStrike">
              <a:solidFill>
                <a:srgbClr val="000000"/>
              </a:solidFill>
              <a:uFill>
                <a:solidFill>
                  <a:srgbClr val="ffffff"/>
                </a:solidFill>
              </a:uFill>
              <a:latin typeface="Arial"/>
            </a:endParaRPr>
          </a:p>
        </p:txBody>
      </p:sp>
      <p:sp>
        <p:nvSpPr>
          <p:cNvPr id="752" name="CustomShape 5"/>
          <p:cNvSpPr/>
          <p:nvPr/>
        </p:nvSpPr>
        <p:spPr>
          <a:xfrm>
            <a:off x="3994560" y="1258200"/>
            <a:ext cx="704880" cy="510480"/>
          </a:xfrm>
          <a:custGeom>
            <a:avLst/>
            <a:gdLst/>
            <a:ahLst/>
            <a:rect l="l" t="t" r="r" b="b"/>
            <a:pathLst>
              <a:path w="21600" h="21600">
                <a:moveTo>
                  <a:pt x="0" y="0"/>
                </a:moveTo>
                <a:lnTo>
                  <a:pt x="21600" y="21600"/>
                </a:lnTo>
              </a:path>
            </a:pathLst>
          </a:custGeom>
          <a:noFill/>
          <a:ln w="10080">
            <a:solidFill>
              <a:srgbClr val="2c7f86"/>
            </a:solidFill>
            <a:round/>
            <a:tailEnd len="med" type="arrow" w="med"/>
          </a:ln>
        </p:spPr>
        <p:style>
          <a:lnRef idx="1">
            <a:schemeClr val="accent1"/>
          </a:lnRef>
          <a:fillRef idx="0">
            <a:schemeClr val="accent1"/>
          </a:fillRef>
          <a:effectRef idx="0">
            <a:schemeClr val="accent1"/>
          </a:effectRef>
          <a:fontRef idx="minor"/>
        </p:style>
      </p:sp>
      <p:sp>
        <p:nvSpPr>
          <p:cNvPr id="753" name="CustomShape 6"/>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BB4CFF28-2DEF-4BB7-983D-64A7E79CDE7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54" name="CustomShape 7"/>
          <p:cNvSpPr/>
          <p:nvPr/>
        </p:nvSpPr>
        <p:spPr>
          <a:xfrm>
            <a:off x="1540440" y="6536520"/>
            <a:ext cx="5946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5" name="Image 3" descr=""/>
          <p:cNvPicPr/>
          <p:nvPr/>
        </p:nvPicPr>
        <p:blipFill>
          <a:blip r:embed="rId1"/>
          <a:stretch/>
        </p:blipFill>
        <p:spPr>
          <a:xfrm>
            <a:off x="1354320" y="1418040"/>
            <a:ext cx="7787880" cy="4866840"/>
          </a:xfrm>
          <a:prstGeom prst="rect">
            <a:avLst/>
          </a:prstGeom>
          <a:ln>
            <a:noFill/>
          </a:ln>
        </p:spPr>
      </p:pic>
      <p:sp>
        <p:nvSpPr>
          <p:cNvPr id="756" name="CustomShape 1"/>
          <p:cNvSpPr/>
          <p:nvPr/>
        </p:nvSpPr>
        <p:spPr>
          <a:xfrm>
            <a:off x="120960" y="1953000"/>
            <a:ext cx="8601840" cy="377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757" name="CustomShape 2"/>
          <p:cNvSpPr/>
          <p:nvPr/>
        </p:nvSpPr>
        <p:spPr>
          <a:xfrm>
            <a:off x="7883640" y="6321600"/>
            <a:ext cx="896760" cy="176040"/>
          </a:xfrm>
          <a:prstGeom prst="rect">
            <a:avLst/>
          </a:prstGeom>
          <a:noFill/>
          <a:ln>
            <a:noFill/>
          </a:ln>
        </p:spPr>
        <p:style>
          <a:lnRef idx="0"/>
          <a:fillRef idx="0"/>
          <a:effectRef idx="0"/>
          <a:fontRef idx="minor"/>
        </p:style>
      </p:sp>
      <p:sp>
        <p:nvSpPr>
          <p:cNvPr id="758" name="CustomShape 3"/>
          <p:cNvSpPr/>
          <p:nvPr/>
        </p:nvSpPr>
        <p:spPr>
          <a:xfrm>
            <a:off x="120960" y="320400"/>
            <a:ext cx="8889840" cy="587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Générer le rapport</a:t>
            </a:r>
            <a:endParaRPr b="0" lang="fr-FR" sz="2400" spc="-1" strike="noStrike">
              <a:solidFill>
                <a:srgbClr val="000000"/>
              </a:solidFill>
              <a:uFill>
                <a:solidFill>
                  <a:srgbClr val="ffffff"/>
                </a:solidFill>
              </a:uFill>
              <a:latin typeface="Arial"/>
            </a:endParaRPr>
          </a:p>
        </p:txBody>
      </p:sp>
      <p:sp>
        <p:nvSpPr>
          <p:cNvPr id="759" name="CustomShape 4"/>
          <p:cNvSpPr/>
          <p:nvPr/>
        </p:nvSpPr>
        <p:spPr>
          <a:xfrm>
            <a:off x="575640" y="944640"/>
            <a:ext cx="7988400" cy="464868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uFill>
                  <a:solidFill>
                    <a:srgbClr val="ffffff"/>
                  </a:solidFill>
                </a:uFill>
                <a:latin typeface="Times New Roman"/>
                <a:ea typeface="ヒラギノ角ゴ Pro W3"/>
              </a:rPr>
              <a:t>Cliquer sur  Source pour le traitement des données</a:t>
            </a:r>
            <a:r>
              <a:rPr b="1" lang="fr-FR" sz="2400" spc="-1" strike="noStrike">
                <a:solidFill>
                  <a:srgbClr val="000000"/>
                </a:solidFill>
                <a:uFill>
                  <a:solidFill>
                    <a:srgbClr val="ffffff"/>
                  </a:solidFill>
                </a:uFill>
                <a:latin typeface="Times New Roman"/>
                <a:ea typeface="ヒラギノ角ゴ Pro W3"/>
              </a:rPr>
              <a:t> </a:t>
            </a:r>
            <a:endParaRPr b="0" lang="fr-FR" sz="2400" spc="-1" strike="noStrike">
              <a:solidFill>
                <a:srgbClr val="000000"/>
              </a:solidFill>
              <a:uFill>
                <a:solidFill>
                  <a:srgbClr val="ffffff"/>
                </a:solidFill>
              </a:uFill>
              <a:latin typeface="Arial"/>
            </a:endParaRPr>
          </a:p>
          <a:p>
            <a:pPr>
              <a:lnSpc>
                <a:spcPct val="100000"/>
              </a:lnSpc>
            </a:pPr>
            <a:endParaRPr b="0" lang="fr-FR" sz="2400" spc="-1" strike="noStrike">
              <a:solidFill>
                <a:srgbClr val="000000"/>
              </a:solidFill>
              <a:uFill>
                <a:solidFill>
                  <a:srgbClr val="ffffff"/>
                </a:solidFill>
              </a:uFill>
              <a:latin typeface="Arial"/>
            </a:endParaRPr>
          </a:p>
        </p:txBody>
      </p:sp>
      <p:sp>
        <p:nvSpPr>
          <p:cNvPr id="760" name="CustomShape 5"/>
          <p:cNvSpPr/>
          <p:nvPr/>
        </p:nvSpPr>
        <p:spPr>
          <a:xfrm>
            <a:off x="4709880" y="1332000"/>
            <a:ext cx="466200" cy="614160"/>
          </a:xfrm>
          <a:custGeom>
            <a:avLst/>
            <a:gdLst/>
            <a:ahLst/>
            <a:rect l="l" t="t" r="r" b="b"/>
            <a:pathLst>
              <a:path w="21600" h="21600">
                <a:moveTo>
                  <a:pt x="0" y="0"/>
                </a:moveTo>
                <a:lnTo>
                  <a:pt x="21600" y="21600"/>
                </a:lnTo>
              </a:path>
            </a:pathLst>
          </a:custGeom>
          <a:noFill/>
          <a:ln w="19080">
            <a:solidFill>
              <a:srgbClr val="be4b48"/>
            </a:solidFill>
            <a:round/>
            <a:tailEnd len="med" type="arrow" w="med"/>
          </a:ln>
        </p:spPr>
        <p:style>
          <a:lnRef idx="1">
            <a:schemeClr val="accent2"/>
          </a:lnRef>
          <a:fillRef idx="0">
            <a:schemeClr val="accent2"/>
          </a:fillRef>
          <a:effectRef idx="0">
            <a:schemeClr val="accent2"/>
          </a:effectRef>
          <a:fontRef idx="minor"/>
        </p:style>
      </p:sp>
      <p:sp>
        <p:nvSpPr>
          <p:cNvPr id="761" name="CustomShape 6"/>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348E66F0-61FA-4467-A65E-6687E55564C9}"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62" name="CustomShape 7"/>
          <p:cNvSpPr/>
          <p:nvPr/>
        </p:nvSpPr>
        <p:spPr>
          <a:xfrm>
            <a:off x="1540440" y="6428520"/>
            <a:ext cx="5946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CustomShape 1"/>
          <p:cNvSpPr/>
          <p:nvPr/>
        </p:nvSpPr>
        <p:spPr>
          <a:xfrm>
            <a:off x="120960" y="1953000"/>
            <a:ext cx="8601840" cy="377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764" name="CustomShape 2"/>
          <p:cNvSpPr/>
          <p:nvPr/>
        </p:nvSpPr>
        <p:spPr>
          <a:xfrm>
            <a:off x="1332000" y="6321600"/>
            <a:ext cx="6476760" cy="17604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Arial"/>
                <a:ea typeface="ヒラギノ角ゴ Pro W3"/>
              </a:rPr>
              <a:t>Métodologie et contrôle de la fonction RH des collectivités- 13 et 14 octobre 2016</a:t>
            </a:r>
            <a:endParaRPr b="0" lang="fr-FR" sz="800" spc="-1" strike="noStrike">
              <a:solidFill>
                <a:srgbClr val="000000"/>
              </a:solidFill>
              <a:uFill>
                <a:solidFill>
                  <a:srgbClr val="ffffff"/>
                </a:solidFill>
              </a:uFill>
              <a:latin typeface="Arial"/>
            </a:endParaRPr>
          </a:p>
        </p:txBody>
      </p:sp>
      <p:sp>
        <p:nvSpPr>
          <p:cNvPr id="765" name="CustomShape 3"/>
          <p:cNvSpPr/>
          <p:nvPr/>
        </p:nvSpPr>
        <p:spPr>
          <a:xfrm>
            <a:off x="7883640" y="6321600"/>
            <a:ext cx="896760" cy="176040"/>
          </a:xfrm>
          <a:prstGeom prst="rect">
            <a:avLst/>
          </a:prstGeom>
          <a:noFill/>
          <a:ln>
            <a:noFill/>
          </a:ln>
        </p:spPr>
        <p:style>
          <a:lnRef idx="0"/>
          <a:fillRef idx="0"/>
          <a:effectRef idx="0"/>
          <a:fontRef idx="minor"/>
        </p:style>
      </p:sp>
      <p:sp>
        <p:nvSpPr>
          <p:cNvPr id="766" name="CustomShape 4"/>
          <p:cNvSpPr/>
          <p:nvPr/>
        </p:nvSpPr>
        <p:spPr>
          <a:xfrm>
            <a:off x="199080" y="332640"/>
            <a:ext cx="85820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générer le RAPPORT</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767" name="CustomShape 5"/>
          <p:cNvSpPr/>
          <p:nvPr/>
        </p:nvSpPr>
        <p:spPr>
          <a:xfrm>
            <a:off x="611640" y="1052640"/>
            <a:ext cx="7988400" cy="464868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uFill>
                  <a:solidFill>
                    <a:srgbClr val="ffffff"/>
                  </a:solidFill>
                </a:uFill>
                <a:latin typeface="Times New Roman"/>
                <a:ea typeface="ヒラギノ角ゴ Pro W3"/>
              </a:rPr>
              <a:t>Le rapport Altaïr est créé aux formats .pdf, .docx ou .odt</a:t>
            </a:r>
            <a:endParaRPr b="0" lang="fr-FR" sz="1400" spc="-1" strike="noStrike">
              <a:solidFill>
                <a:srgbClr val="000000"/>
              </a:solidFill>
              <a:uFill>
                <a:solidFill>
                  <a:srgbClr val="ffffff"/>
                </a:solidFill>
              </a:uFill>
              <a:latin typeface="Arial"/>
            </a:endParaRPr>
          </a:p>
          <a:p>
            <a:pPr>
              <a:lnSpc>
                <a:spcPct val="100000"/>
              </a:lnSpc>
            </a:pPr>
            <a:endParaRPr b="0" lang="fr-FR" sz="1400" spc="-1" strike="noStrike">
              <a:solidFill>
                <a:srgbClr val="000000"/>
              </a:solidFill>
              <a:uFill>
                <a:solidFill>
                  <a:srgbClr val="ffffff"/>
                </a:solidFill>
              </a:uFill>
              <a:latin typeface="Arial"/>
            </a:endParaRPr>
          </a:p>
        </p:txBody>
      </p:sp>
      <p:sp>
        <p:nvSpPr>
          <p:cNvPr id="768" name="CustomShape 6"/>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897883ED-E133-41D9-9CEA-0CE883BE9BA4}"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69" name="CustomShape 7"/>
          <p:cNvSpPr/>
          <p:nvPr/>
        </p:nvSpPr>
        <p:spPr>
          <a:xfrm>
            <a:off x="3029040" y="6356520"/>
            <a:ext cx="3084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  7-8-9 mars 2017</a:t>
            </a:r>
            <a:endParaRPr b="0" lang="fr-FR" sz="900" spc="-1" strike="noStrike">
              <a:solidFill>
                <a:srgbClr val="000000"/>
              </a:solidFill>
              <a:uFill>
                <a:solidFill>
                  <a:srgbClr val="ffffff"/>
                </a:solidFill>
              </a:uFill>
              <a:latin typeface="Arial"/>
            </a:endParaRPr>
          </a:p>
        </p:txBody>
      </p:sp>
      <p:pic>
        <p:nvPicPr>
          <p:cNvPr id="770" name="Image 1" descr=""/>
          <p:cNvPicPr/>
          <p:nvPr/>
        </p:nvPicPr>
        <p:blipFill>
          <a:blip r:embed="rId1"/>
          <a:stretch/>
        </p:blipFill>
        <p:spPr>
          <a:xfrm>
            <a:off x="2044440" y="1319400"/>
            <a:ext cx="6634080" cy="5536800"/>
          </a:xfrm>
          <a:prstGeom prst="rect">
            <a:avLst/>
          </a:prstGeom>
          <a:ln>
            <a:noFill/>
          </a:ln>
        </p:spPr>
      </p:pic>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33850E66-460B-4573-BBAF-AC78531D13F4}"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193" name="CustomShape 2"/>
          <p:cNvSpPr/>
          <p:nvPr/>
        </p:nvSpPr>
        <p:spPr>
          <a:xfrm>
            <a:off x="126360" y="273456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PRéSENTATION GéNéRALE DE L’INTERFACE</a:t>
            </a:r>
            <a:endParaRPr b="0" lang="fr-FR" sz="24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1" name="Espace réservé du contenu 3" descr=""/>
          <p:cNvPicPr/>
          <p:nvPr/>
        </p:nvPicPr>
        <p:blipFill>
          <a:blip r:embed="rId1"/>
          <a:srcRect l="3095" t="3602" r="3731" b="0"/>
          <a:stretch/>
        </p:blipFill>
        <p:spPr>
          <a:xfrm>
            <a:off x="433800" y="1268640"/>
            <a:ext cx="8405280" cy="4890240"/>
          </a:xfrm>
          <a:prstGeom prst="rect">
            <a:avLst/>
          </a:prstGeom>
          <a:ln>
            <a:noFill/>
          </a:ln>
        </p:spPr>
      </p:pic>
      <p:sp>
        <p:nvSpPr>
          <p:cNvPr id="772" name="CustomShape 1"/>
          <p:cNvSpPr/>
          <p:nvPr/>
        </p:nvSpPr>
        <p:spPr>
          <a:xfrm>
            <a:off x="771120" y="5445360"/>
            <a:ext cx="1508760" cy="4287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73" name="CustomShape 2"/>
          <p:cNvSpPr/>
          <p:nvPr/>
        </p:nvSpPr>
        <p:spPr>
          <a:xfrm flipV="1">
            <a:off x="2283480" y="3210120"/>
            <a:ext cx="2861280" cy="222912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774" name="CustomShape 3"/>
          <p:cNvSpPr/>
          <p:nvPr/>
        </p:nvSpPr>
        <p:spPr>
          <a:xfrm>
            <a:off x="7883640" y="6321600"/>
            <a:ext cx="896760" cy="176040"/>
          </a:xfrm>
          <a:prstGeom prst="rect">
            <a:avLst/>
          </a:prstGeom>
          <a:noFill/>
          <a:ln>
            <a:noFill/>
          </a:ln>
        </p:spPr>
        <p:style>
          <a:lnRef idx="0"/>
          <a:fillRef idx="0"/>
          <a:effectRef idx="0"/>
          <a:fontRef idx="minor"/>
        </p:style>
      </p:sp>
      <p:sp>
        <p:nvSpPr>
          <p:cNvPr id="775" name="CustomShape 4"/>
          <p:cNvSpPr/>
          <p:nvPr/>
        </p:nvSpPr>
        <p:spPr>
          <a:xfrm>
            <a:off x="602280" y="332640"/>
            <a:ext cx="806148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RAPPORT D’ANALYSE DES DONNéES</a:t>
            </a:r>
            <a:endParaRPr b="0" lang="fr-FR" sz="2400" spc="-1" strike="noStrike">
              <a:solidFill>
                <a:srgbClr val="000000"/>
              </a:solidFill>
              <a:uFill>
                <a:solidFill>
                  <a:srgbClr val="ffffff"/>
                </a:solidFill>
              </a:uFill>
              <a:latin typeface="Arial"/>
            </a:endParaRPr>
          </a:p>
        </p:txBody>
      </p:sp>
      <p:sp>
        <p:nvSpPr>
          <p:cNvPr id="776" name="CustomShape 5"/>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4978F043-3785-48F3-883C-0C12BE65266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77" name="CustomShape 6"/>
          <p:cNvSpPr/>
          <p:nvPr/>
        </p:nvSpPr>
        <p:spPr>
          <a:xfrm>
            <a:off x="1540440" y="6464520"/>
            <a:ext cx="5946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8" name="Espace réservé du contenu 3" descr=""/>
          <p:cNvPicPr/>
          <p:nvPr/>
        </p:nvPicPr>
        <p:blipFill>
          <a:blip r:embed="rId1"/>
          <a:srcRect l="2805" t="3744" r="2013" b="0"/>
          <a:stretch/>
        </p:blipFill>
        <p:spPr>
          <a:xfrm>
            <a:off x="412560" y="1321200"/>
            <a:ext cx="8629560" cy="4907520"/>
          </a:xfrm>
          <a:prstGeom prst="rect">
            <a:avLst/>
          </a:prstGeom>
          <a:ln>
            <a:noFill/>
          </a:ln>
        </p:spPr>
      </p:pic>
      <p:sp>
        <p:nvSpPr>
          <p:cNvPr id="779" name="CustomShape 1"/>
          <p:cNvSpPr/>
          <p:nvPr/>
        </p:nvSpPr>
        <p:spPr>
          <a:xfrm flipV="1">
            <a:off x="3348000" y="2597400"/>
            <a:ext cx="2301120" cy="24876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780" name="CustomShape 2"/>
          <p:cNvSpPr/>
          <p:nvPr/>
        </p:nvSpPr>
        <p:spPr>
          <a:xfrm flipV="1">
            <a:off x="3348000" y="2723400"/>
            <a:ext cx="284760" cy="12276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781" name="CustomShape 3"/>
          <p:cNvSpPr/>
          <p:nvPr/>
        </p:nvSpPr>
        <p:spPr>
          <a:xfrm>
            <a:off x="7883640" y="6321600"/>
            <a:ext cx="896760" cy="176040"/>
          </a:xfrm>
          <a:prstGeom prst="rect">
            <a:avLst/>
          </a:prstGeom>
          <a:noFill/>
          <a:ln>
            <a:noFill/>
          </a:ln>
        </p:spPr>
        <p:style>
          <a:lnRef idx="0"/>
          <a:fillRef idx="0"/>
          <a:effectRef idx="0"/>
          <a:fontRef idx="minor"/>
        </p:style>
      </p:sp>
      <p:sp>
        <p:nvSpPr>
          <p:cNvPr id="782" name="CustomShape 4"/>
          <p:cNvSpPr/>
          <p:nvPr/>
        </p:nvSpPr>
        <p:spPr>
          <a:xfrm>
            <a:off x="608760" y="303840"/>
            <a:ext cx="806148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Les Tests statutaires et réglementaires</a:t>
            </a:r>
            <a:endParaRPr b="0" lang="fr-FR" sz="2400" spc="-1" strike="noStrike">
              <a:solidFill>
                <a:srgbClr val="000000"/>
              </a:solidFill>
              <a:uFill>
                <a:solidFill>
                  <a:srgbClr val="ffffff"/>
                </a:solidFill>
              </a:uFill>
              <a:latin typeface="Arial"/>
            </a:endParaRPr>
          </a:p>
        </p:txBody>
      </p:sp>
      <p:sp>
        <p:nvSpPr>
          <p:cNvPr id="783" name="CustomShape 5"/>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9428CE9D-BBA1-4813-9F70-C071E6477617}"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84" name="CustomShape 6"/>
          <p:cNvSpPr/>
          <p:nvPr/>
        </p:nvSpPr>
        <p:spPr>
          <a:xfrm>
            <a:off x="1540440" y="6500520"/>
            <a:ext cx="5946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CustomShape 1"/>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B56C380E-7E6E-4084-8B48-FA6AF7595BFE}"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86" name="CustomShape 2"/>
          <p:cNvSpPr/>
          <p:nvPr/>
        </p:nvSpPr>
        <p:spPr>
          <a:xfrm>
            <a:off x="602280" y="332640"/>
            <a:ext cx="806148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a:solidFill>
                  <a:srgbClr val="000000"/>
                </a:solidFill>
                <a:uFill>
                  <a:solidFill>
                    <a:srgbClr val="ffffff"/>
                  </a:solidFill>
                </a:uFill>
                <a:latin typeface="Arial"/>
                <a:ea typeface="ヒラギノ角ゴ Pro W3"/>
              </a:rPr>
              <a:t>Merci pour votre attention</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787" name="CustomShape 3"/>
          <p:cNvSpPr/>
          <p:nvPr/>
        </p:nvSpPr>
        <p:spPr>
          <a:xfrm>
            <a:off x="481320" y="2101680"/>
            <a:ext cx="8182440" cy="9118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788" name="CustomShape 4"/>
          <p:cNvSpPr/>
          <p:nvPr/>
        </p:nvSpPr>
        <p:spPr>
          <a:xfrm>
            <a:off x="697680" y="1998360"/>
            <a:ext cx="8061480" cy="10245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a:solidFill>
                  <a:srgbClr val="000000"/>
                </a:solidFill>
                <a:uFill>
                  <a:solidFill>
                    <a:srgbClr val="ffffff"/>
                  </a:solidFill>
                </a:uFill>
                <a:latin typeface="Arial"/>
                <a:ea typeface="ヒラギノ角ゴ Pro W3"/>
              </a:rPr>
              <a:t>Questions</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ea typeface="ヒラギノ角ゴ Pro W3"/>
              </a:rPr>
              <a:t>Formation à l’outil</a:t>
            </a:r>
            <a:endParaRPr b="0" lang="fr-FR" sz="1800" spc="-1" strike="noStrike">
              <a:solidFill>
                <a:srgbClr val="000000"/>
              </a:solidFill>
              <a:uFill>
                <a:solidFill>
                  <a:srgbClr val="ffffff"/>
                </a:solidFill>
              </a:uFill>
              <a:latin typeface="Arial"/>
            </a:endParaRPr>
          </a:p>
        </p:txBody>
      </p:sp>
      <p:sp>
        <p:nvSpPr>
          <p:cNvPr id="789" name="CustomShape 5"/>
          <p:cNvSpPr/>
          <p:nvPr/>
        </p:nvSpPr>
        <p:spPr>
          <a:xfrm>
            <a:off x="1540440" y="6464520"/>
            <a:ext cx="594648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576000" y="937080"/>
            <a:ext cx="7988040" cy="71568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 </a:t>
            </a:r>
            <a:endParaRPr b="0" lang="fr-FR" sz="2400" spc="-1" strike="noStrike">
              <a:solidFill>
                <a:srgbClr val="000000"/>
              </a:solidFill>
              <a:uFill>
                <a:solidFill>
                  <a:srgbClr val="ffffff"/>
                </a:solidFill>
              </a:uFill>
              <a:latin typeface="Arial"/>
            </a:endParaRPr>
          </a:p>
        </p:txBody>
      </p:sp>
      <p:sp>
        <p:nvSpPr>
          <p:cNvPr id="195" name="CustomShape 2"/>
          <p:cNvSpPr/>
          <p:nvPr/>
        </p:nvSpPr>
        <p:spPr>
          <a:xfrm>
            <a:off x="576360" y="2214720"/>
            <a:ext cx="7988040" cy="3911040"/>
          </a:xfrm>
          <a:prstGeom prst="rect">
            <a:avLst/>
          </a:prstGeom>
          <a:noFill/>
          <a:ln>
            <a:noFill/>
          </a:ln>
        </p:spPr>
        <p:style>
          <a:lnRef idx="0"/>
          <a:fillRef idx="0"/>
          <a:effectRef idx="0"/>
          <a:fontRef idx="minor"/>
        </p:style>
        <p:txBody>
          <a:bodyPr lIns="0" rIns="0" tIns="0" bIns="0"/>
          <a:p>
            <a:pPr marL="343080" indent="-339480">
              <a:lnSpc>
                <a:spcPct val="100000"/>
              </a:lnSpc>
            </a:pPr>
            <a:r>
              <a:rPr b="1" lang="fr-FR" sz="800" spc="-1" strike="noStrike">
                <a:solidFill>
                  <a:srgbClr val="000000"/>
                </a:solidFill>
                <a:uFill>
                  <a:solidFill>
                    <a:srgbClr val="ffffff"/>
                  </a:solidFill>
                </a:uFill>
                <a:latin typeface="Arial"/>
                <a:ea typeface="ヒラギノ角ゴ Pro W3"/>
              </a:rPr>
              <a:t>  </a:t>
            </a:r>
            <a:endParaRPr b="0" lang="fr-FR" sz="800" spc="-1" strike="noStrike">
              <a:solidFill>
                <a:srgbClr val="000000"/>
              </a:solidFill>
              <a:uFill>
                <a:solidFill>
                  <a:srgbClr val="ffffff"/>
                </a:solidFill>
              </a:uFill>
              <a:latin typeface="Arial"/>
            </a:endParaRPr>
          </a:p>
          <a:p>
            <a:pPr marL="343080" indent="-339480">
              <a:lnSpc>
                <a:spcPct val="100000"/>
              </a:lnSpc>
            </a:pPr>
            <a:endParaRPr b="0" lang="fr-FR" sz="800" spc="-1" strike="noStrike">
              <a:solidFill>
                <a:srgbClr val="000000"/>
              </a:solidFill>
              <a:uFill>
                <a:solidFill>
                  <a:srgbClr val="ffffff"/>
                </a:solidFill>
              </a:uFill>
              <a:latin typeface="Arial"/>
            </a:endParaRPr>
          </a:p>
        </p:txBody>
      </p:sp>
      <p:sp>
        <p:nvSpPr>
          <p:cNvPr id="196" name="CustomShape 3"/>
          <p:cNvSpPr/>
          <p:nvPr/>
        </p:nvSpPr>
        <p:spPr>
          <a:xfrm>
            <a:off x="7883640" y="6321600"/>
            <a:ext cx="896400" cy="175680"/>
          </a:xfrm>
          <a:prstGeom prst="rect">
            <a:avLst/>
          </a:prstGeom>
          <a:noFill/>
          <a:ln>
            <a:noFill/>
          </a:ln>
        </p:spPr>
        <p:style>
          <a:lnRef idx="0"/>
          <a:fillRef idx="0"/>
          <a:effectRef idx="0"/>
          <a:fontRef idx="minor"/>
        </p:style>
      </p:sp>
      <p:pic>
        <p:nvPicPr>
          <p:cNvPr id="197" name="Image 228" descr=""/>
          <p:cNvPicPr/>
          <p:nvPr/>
        </p:nvPicPr>
        <p:blipFill>
          <a:blip r:embed="rId1"/>
          <a:srcRect l="14017" t="0" r="65856" b="0"/>
          <a:stretch/>
        </p:blipFill>
        <p:spPr>
          <a:xfrm>
            <a:off x="2160000" y="1569960"/>
            <a:ext cx="1580400" cy="4176720"/>
          </a:xfrm>
          <a:prstGeom prst="rect">
            <a:avLst/>
          </a:prstGeom>
          <a:ln>
            <a:noFill/>
          </a:ln>
        </p:spPr>
      </p:pic>
      <p:sp>
        <p:nvSpPr>
          <p:cNvPr id="198" name="CustomShape 4"/>
          <p:cNvSpPr/>
          <p:nvPr/>
        </p:nvSpPr>
        <p:spPr>
          <a:xfrm>
            <a:off x="6120000" y="4536000"/>
            <a:ext cx="2732760" cy="855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uFill>
                  <a:solidFill>
                    <a:srgbClr val="ffffff"/>
                  </a:solidFill>
                </a:uFill>
                <a:latin typeface="Arial"/>
                <a:ea typeface="DejaVu Sans"/>
              </a:rPr>
              <a:t>GESTIONNAIRE D’ÉCHANGE DE DONNÉES</a:t>
            </a:r>
            <a:endParaRPr b="0" lang="fr-FR" sz="1800" spc="-1" strike="noStrike">
              <a:solidFill>
                <a:srgbClr val="000000"/>
              </a:solidFill>
              <a:uFill>
                <a:solidFill>
                  <a:srgbClr val="ffffff"/>
                </a:solidFill>
              </a:uFill>
              <a:latin typeface="Arial"/>
            </a:endParaRPr>
          </a:p>
        </p:txBody>
      </p:sp>
      <p:sp>
        <p:nvSpPr>
          <p:cNvPr id="199"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00" name="CustomShape 6"/>
          <p:cNvSpPr/>
          <p:nvPr/>
        </p:nvSpPr>
        <p:spPr>
          <a:xfrm>
            <a:off x="6048000" y="2448000"/>
            <a:ext cx="1868760" cy="343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uFill>
                  <a:solidFill>
                    <a:srgbClr val="ffffff"/>
                  </a:solidFill>
                </a:uFill>
                <a:latin typeface="Arial"/>
                <a:ea typeface="DejaVu Sans"/>
              </a:rPr>
              <a:t>Logiciel Altaïr</a:t>
            </a:r>
            <a:endParaRPr b="0" lang="fr-FR" sz="1800" spc="-1" strike="noStrike">
              <a:solidFill>
                <a:srgbClr val="000000"/>
              </a:solidFill>
              <a:uFill>
                <a:solidFill>
                  <a:srgbClr val="ffffff"/>
                </a:solidFill>
              </a:uFill>
              <a:latin typeface="Arial"/>
            </a:endParaRPr>
          </a:p>
        </p:txBody>
      </p:sp>
      <p:sp>
        <p:nvSpPr>
          <p:cNvPr id="201"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02" name="CustomShape 8"/>
          <p:cNvSpPr/>
          <p:nvPr/>
        </p:nvSpPr>
        <p:spPr>
          <a:xfrm>
            <a:off x="72000" y="36000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L’application et le gestionnaire </a:t>
            </a:r>
            <a:endParaRPr b="0" lang="fr-FR" sz="24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d’échange de données</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203" name="CustomShape 9"/>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A5973C51-32A3-4331-9D63-273651ABA86E}"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04" name="CustomShape 10"/>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235080" y="1160640"/>
            <a:ext cx="8401680" cy="474876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uFill>
                  <a:solidFill>
                    <a:srgbClr val="ffffff"/>
                  </a:solidFill>
                </a:uFill>
                <a:latin typeface="Calibri"/>
                <a:ea typeface="DejaVu Sans"/>
              </a:rPr>
              <a:t>La fenêtre principale de l’outil Altaïr comprend 5 menus déroulants : Fichier, Editer, Lancer, Configurer et Aide.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285840" indent="-28260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Fichier</a:t>
            </a:r>
            <a:r>
              <a:rPr b="1" lang="fr-FR" sz="1800" spc="-1" strike="noStrike">
                <a:solidFill>
                  <a:srgbClr val="000000"/>
                </a:solidFill>
                <a:uFill>
                  <a:solidFill>
                    <a:srgbClr val="ffffff"/>
                  </a:solidFill>
                </a:uFill>
                <a:latin typeface="Arial"/>
                <a:ea typeface="ヒラギノ角ゴ Pro W3"/>
              </a:rPr>
              <a:t> : permet d’accéder aux fonctionnalités de création en mode projet, enregistrement, exportation et archivage du rapport Altaïr. </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marL="285840" indent="-28260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Editer </a:t>
            </a:r>
            <a:r>
              <a:rPr b="1" lang="fr-FR" sz="1800" spc="-1" strike="noStrike">
                <a:solidFill>
                  <a:srgbClr val="000000"/>
                </a:solidFill>
                <a:uFill>
                  <a:solidFill>
                    <a:srgbClr val="ffffff"/>
                  </a:solidFill>
                </a:uFill>
                <a:latin typeface="Arial"/>
                <a:ea typeface="ヒラギノ角ゴ Pro W3"/>
              </a:rPr>
              <a:t>: permet de modifier l’apparence de l’interface avec plus ou moins de détails explicites.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285840" indent="-28260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Lancer </a:t>
            </a:r>
            <a:r>
              <a:rPr b="1" lang="fr-FR" sz="1800" spc="-1" strike="noStrike">
                <a:solidFill>
                  <a:srgbClr val="000000"/>
                </a:solidFill>
                <a:uFill>
                  <a:solidFill>
                    <a:srgbClr val="ffffff"/>
                  </a:solidFill>
                </a:uFill>
                <a:latin typeface="Arial"/>
                <a:ea typeface="ヒラギノ角ゴ Pro W3"/>
              </a:rPr>
              <a:t>: permet le lancement de l’analyse des données paye xhl ou xml et l’exécution de cette analyse.</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marL="285840" indent="-28260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Configurer</a:t>
            </a:r>
            <a:r>
              <a:rPr b="1" lang="fr-FR" sz="1800" spc="-1" strike="noStrike">
                <a:solidFill>
                  <a:srgbClr val="000000"/>
                </a:solidFill>
                <a:uFill>
                  <a:solidFill>
                    <a:srgbClr val="ffffff"/>
                  </a:solidFill>
                </a:uFill>
                <a:latin typeface="Arial"/>
                <a:ea typeface="ヒラギノ角ゴ Pro W3"/>
              </a:rPr>
              <a:t> : permet d’accéder aux fonctionnalités de configuration technique des données.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285840" indent="-28260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Aide</a:t>
            </a:r>
            <a:r>
              <a:rPr b="1" lang="fr-FR" sz="1800" spc="-1" strike="noStrike">
                <a:solidFill>
                  <a:srgbClr val="000000"/>
                </a:solidFill>
                <a:uFill>
                  <a:solidFill>
                    <a:srgbClr val="ffffff"/>
                  </a:solidFill>
                </a:uFill>
                <a:latin typeface="Arial"/>
                <a:ea typeface="ヒラギノ角ゴ Pro W3"/>
              </a:rPr>
              <a:t> : la fonction « aide » comprend des liens vers la norme de dématérialisation et les conventions adoptées pour les fichiers CSV.</a:t>
            </a:r>
            <a:endParaRPr b="0" lang="fr-FR" sz="1800" spc="-1" strike="noStrike">
              <a:solidFill>
                <a:srgbClr val="000000"/>
              </a:solidFill>
              <a:uFill>
                <a:solidFill>
                  <a:srgbClr val="ffffff"/>
                </a:solidFill>
              </a:uFill>
              <a:latin typeface="Arial"/>
            </a:endParaRPr>
          </a:p>
        </p:txBody>
      </p:sp>
      <p:sp>
        <p:nvSpPr>
          <p:cNvPr id="206" name="CustomShape 2"/>
          <p:cNvSpPr/>
          <p:nvPr/>
        </p:nvSpPr>
        <p:spPr>
          <a:xfrm>
            <a:off x="7883640" y="6321600"/>
            <a:ext cx="896400" cy="175680"/>
          </a:xfrm>
          <a:prstGeom prst="rect">
            <a:avLst/>
          </a:prstGeom>
          <a:noFill/>
          <a:ln>
            <a:noFill/>
          </a:ln>
        </p:spPr>
        <p:style>
          <a:lnRef idx="0"/>
          <a:fillRef idx="0"/>
          <a:effectRef idx="0"/>
          <a:fontRef idx="minor"/>
        </p:style>
      </p:sp>
      <p:sp>
        <p:nvSpPr>
          <p:cNvPr id="207" name="CustomShape 3"/>
          <p:cNvSpPr/>
          <p:nvPr/>
        </p:nvSpPr>
        <p:spPr>
          <a:xfrm>
            <a:off x="235080" y="296640"/>
            <a:ext cx="8889480" cy="644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LES FONCTIONNALITES de l’APPLICATION</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208" name="CustomShape 4"/>
          <p:cNvSpPr/>
          <p:nvPr/>
        </p:nvSpPr>
        <p:spPr>
          <a:xfrm>
            <a:off x="6458040" y="6356520"/>
            <a:ext cx="2055600" cy="363240"/>
          </a:xfrm>
          <a:prstGeom prst="rect">
            <a:avLst/>
          </a:prstGeom>
          <a:noFill/>
          <a:ln>
            <a:noFill/>
          </a:ln>
        </p:spPr>
        <p:style>
          <a:lnRef idx="0"/>
          <a:fillRef idx="0"/>
          <a:effectRef idx="0"/>
          <a:fontRef idx="minor"/>
        </p:style>
        <p:txBody>
          <a:bodyPr lIns="90000" rIns="90000" tIns="45000" bIns="45000" anchor="ctr"/>
          <a:p>
            <a:pPr algn="r">
              <a:lnSpc>
                <a:spcPct val="100000"/>
              </a:lnSpc>
            </a:pPr>
            <a:fld id="{2FDCD4DC-AB25-442B-B233-8BFA9DB9100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09" name="CustomShape 5"/>
          <p:cNvSpPr/>
          <p:nvPr/>
        </p:nvSpPr>
        <p:spPr>
          <a:xfrm>
            <a:off x="2751840" y="6463440"/>
            <a:ext cx="4135320" cy="3632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8780</TotalTime>
  <Application>LibreOffice/5.2.7.2$Linux_X86_64 LibreOffice_project/20m0$Build-2</Application>
  <Words>3722</Words>
  <Paragraphs>731</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2017-06-30T23:23:46Z</dcterms:modified>
  <cp:revision>643</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72</vt:i4>
  </property>
</Properties>
</file>